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7" r:id="rId5"/>
    <p:sldId id="265" r:id="rId6"/>
    <p:sldId id="266" r:id="rId7"/>
    <p:sldId id="261" r:id="rId8"/>
    <p:sldId id="262" r:id="rId9"/>
    <p:sldId id="268" r:id="rId10"/>
    <p:sldId id="269" r:id="rId11"/>
    <p:sldId id="271" r:id="rId12"/>
    <p:sldId id="270" r:id="rId13"/>
    <p:sldId id="272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9" r:id="rId26"/>
    <p:sldId id="287" r:id="rId27"/>
    <p:sldId id="288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9" r:id="rId36"/>
    <p:sldId id="327" r:id="rId37"/>
    <p:sldId id="300" r:id="rId38"/>
    <p:sldId id="302" r:id="rId39"/>
    <p:sldId id="304" r:id="rId40"/>
    <p:sldId id="303" r:id="rId41"/>
    <p:sldId id="305" r:id="rId42"/>
    <p:sldId id="328" r:id="rId43"/>
    <p:sldId id="306" r:id="rId44"/>
    <p:sldId id="311" r:id="rId45"/>
    <p:sldId id="310" r:id="rId46"/>
    <p:sldId id="312" r:id="rId47"/>
    <p:sldId id="313" r:id="rId48"/>
    <p:sldId id="314" r:id="rId49"/>
    <p:sldId id="315" r:id="rId50"/>
    <p:sldId id="317" r:id="rId51"/>
    <p:sldId id="319" r:id="rId52"/>
    <p:sldId id="320" r:id="rId53"/>
    <p:sldId id="321" r:id="rId54"/>
    <p:sldId id="322" r:id="rId55"/>
    <p:sldId id="323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3CE1A-1D87-49F9-BD29-48D426AF0FD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73019"/>
      </p:ext>
    </p:extLst>
  </p:cSld>
  <p:clrMapOvr>
    <a:masterClrMapping/>
  </p:clrMapOvr>
  <p:transition spd="slow"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08BF5-7B10-4C6A-849B-183F4E6842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85683"/>
      </p:ext>
    </p:extLst>
  </p:cSld>
  <p:clrMapOvr>
    <a:masterClrMapping/>
  </p:clrMapOvr>
  <p:transition spd="slow"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CBC07-FDF4-4206-826B-9050342F01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09113"/>
      </p:ext>
    </p:extLst>
  </p:cSld>
  <p:clrMapOvr>
    <a:masterClrMapping/>
  </p:clrMapOvr>
  <p:transition spd="slow" advClick="0" advTm="1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E4D6F-26CA-4B7B-90B0-C10D352721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12203"/>
      </p:ext>
    </p:extLst>
  </p:cSld>
  <p:clrMapOvr>
    <a:masterClrMapping/>
  </p:clrMapOvr>
  <p:transition spd="slow" advClick="0" advTm="1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8F986-F422-498A-9D3F-A5758736C6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96846"/>
      </p:ext>
    </p:extLst>
  </p:cSld>
  <p:clrMapOvr>
    <a:masterClrMapping/>
  </p:clrMapOvr>
  <p:transition spd="slow"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72631-44BA-4E15-900C-FF16F630DC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59261"/>
      </p:ext>
    </p:extLst>
  </p:cSld>
  <p:clrMapOvr>
    <a:masterClrMapping/>
  </p:clrMapOvr>
  <p:transition spd="slow"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FC3D6-3435-45E1-A51D-CB7058CEDA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04794"/>
      </p:ext>
    </p:extLst>
  </p:cSld>
  <p:clrMapOvr>
    <a:masterClrMapping/>
  </p:clrMapOvr>
  <p:transition spd="slow"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BA083-49BB-4C6B-887A-26C1ACA347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06516"/>
      </p:ext>
    </p:extLst>
  </p:cSld>
  <p:clrMapOvr>
    <a:masterClrMapping/>
  </p:clrMapOvr>
  <p:transition spd="slow"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D270-EED4-477E-AE08-3DC912B4F0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0124"/>
      </p:ext>
    </p:extLst>
  </p:cSld>
  <p:clrMapOvr>
    <a:masterClrMapping/>
  </p:clrMapOvr>
  <p:transition spd="slow"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D5134-61BA-46FA-BDCE-3E7BDEDA62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05648"/>
      </p:ext>
    </p:extLst>
  </p:cSld>
  <p:clrMapOvr>
    <a:masterClrMapping/>
  </p:clrMapOvr>
  <p:transition spd="slow"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CDD71-084F-4EC7-949E-B2D170285F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28700"/>
      </p:ext>
    </p:extLst>
  </p:cSld>
  <p:clrMapOvr>
    <a:masterClrMapping/>
  </p:clrMapOvr>
  <p:transition spd="slow"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E24F9-CAE7-4002-965A-EBCEA746DB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38401"/>
      </p:ext>
    </p:extLst>
  </p:cSld>
  <p:clrMapOvr>
    <a:masterClrMapping/>
  </p:clrMapOvr>
  <p:transition spd="slow"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92626-1503-4917-BC48-7D6DC6E6A3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92149"/>
      </p:ext>
    </p:extLst>
  </p:cSld>
  <p:clrMapOvr>
    <a:masterClrMapping/>
  </p:clrMapOvr>
  <p:transition spd="slow"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FF7926-2365-48BA-8D2B-CBFF0BFAA749}" type="slidenum">
              <a:rPr lang="en-US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28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12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8928100" cy="294005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E5FFFF"/>
                </a:solidFill>
              </a:rPr>
              <a:t>Exploring Britain</a:t>
            </a:r>
            <a:br>
              <a:rPr lang="en-GB" dirty="0">
                <a:solidFill>
                  <a:srgbClr val="E5FFFF"/>
                </a:solidFill>
              </a:rPr>
            </a:br>
            <a:br>
              <a:rPr lang="en-GB" sz="3200" dirty="0">
                <a:solidFill>
                  <a:srgbClr val="E5FFFF"/>
                </a:solidFill>
              </a:rPr>
            </a:br>
            <a:r>
              <a:rPr lang="en-GB" sz="3400" dirty="0">
                <a:solidFill>
                  <a:srgbClr val="E5FFFF"/>
                </a:solidFill>
              </a:rPr>
              <a:t>Boating South Part 4</a:t>
            </a:r>
            <a:br>
              <a:rPr lang="en-GB" sz="3400" dirty="0">
                <a:solidFill>
                  <a:srgbClr val="E5FFFF"/>
                </a:solidFill>
              </a:rPr>
            </a:br>
            <a:br>
              <a:rPr lang="en-GB" sz="3400" dirty="0">
                <a:solidFill>
                  <a:srgbClr val="E5FFFF"/>
                </a:solidFill>
              </a:rPr>
            </a:br>
            <a:r>
              <a:rPr lang="en-GB" sz="3400" dirty="0">
                <a:solidFill>
                  <a:srgbClr val="E5FFFF"/>
                </a:solidFill>
              </a:rPr>
              <a:t>Chapter 14</a:t>
            </a:r>
            <a:endParaRPr lang="en-US" sz="4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10000"/>
            <a:ext cx="8208963" cy="244792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Through Cornwall to Lands End</a:t>
            </a:r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r>
              <a:rPr lang="en-GB" dirty="0"/>
              <a:t>9</a:t>
            </a:r>
            <a:r>
              <a:rPr lang="en-GB" baseline="30000" dirty="0"/>
              <a:t>th</a:t>
            </a:r>
            <a:r>
              <a:rPr lang="en-GB" dirty="0"/>
              <a:t> August 2013 to 28</a:t>
            </a:r>
            <a:r>
              <a:rPr lang="en-GB" baseline="30000" dirty="0"/>
              <a:t>th</a:t>
            </a:r>
            <a:r>
              <a:rPr lang="en-GB" dirty="0"/>
              <a:t> June 2014</a:t>
            </a:r>
          </a:p>
        </p:txBody>
      </p:sp>
    </p:spTree>
    <p:extLst>
      <p:ext uri="{BB962C8B-B14F-4D97-AF65-F5344CB8AC3E}">
        <p14:creationId xmlns:p14="http://schemas.microsoft.com/office/powerpoint/2010/main" val="3234784811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-18495"/>
            <a:ext cx="9296400" cy="704295"/>
          </a:xfrm>
        </p:spPr>
        <p:txBody>
          <a:bodyPr/>
          <a:lstStyle/>
          <a:p>
            <a:r>
              <a:rPr lang="en-GB" sz="2400" dirty="0"/>
              <a:t>And wonderful to see Phoenix lock out on the morning tide.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" r="-76" b="1465"/>
          <a:stretch/>
        </p:blipFill>
        <p:spPr>
          <a:xfrm>
            <a:off x="152400" y="662136"/>
            <a:ext cx="8839200" cy="6056782"/>
          </a:xfrm>
        </p:spPr>
      </p:pic>
    </p:spTree>
    <p:extLst>
      <p:ext uri="{BB962C8B-B14F-4D97-AF65-F5344CB8AC3E}">
        <p14:creationId xmlns:p14="http://schemas.microsoft.com/office/powerpoint/2010/main" val="2267966175"/>
      </p:ext>
    </p:extLst>
  </p:cSld>
  <p:clrMapOvr>
    <a:masterClrMapping/>
  </p:clrMapOvr>
  <p:transition spd="slow"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GB" sz="2400" dirty="0"/>
              <a:t>We then head back to </a:t>
            </a:r>
            <a:r>
              <a:rPr lang="en-GB" sz="2400" dirty="0" err="1"/>
              <a:t>Mevagissey</a:t>
            </a:r>
            <a:r>
              <a:rPr lang="en-GB" sz="2400" dirty="0"/>
              <a:t> to await the Bessie </a:t>
            </a:r>
            <a:r>
              <a:rPr lang="en-GB" sz="2400" dirty="0" err="1"/>
              <a:t>Vee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7" r="792" b="1262"/>
          <a:stretch/>
        </p:blipFill>
        <p:spPr>
          <a:xfrm>
            <a:off x="186827" y="621438"/>
            <a:ext cx="8735232" cy="6084162"/>
          </a:xfrm>
        </p:spPr>
      </p:pic>
    </p:spTree>
    <p:extLst>
      <p:ext uri="{BB962C8B-B14F-4D97-AF65-F5344CB8AC3E}">
        <p14:creationId xmlns:p14="http://schemas.microsoft.com/office/powerpoint/2010/main" val="1900997670"/>
      </p:ext>
    </p:extLst>
  </p:cSld>
  <p:clrMapOvr>
    <a:masterClrMapping/>
  </p:clrMapOvr>
  <p:transition spd="slow" advClick="0" advTm="1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GB" sz="2400" dirty="0"/>
              <a:t>And here she is against the harbour wall with the</a:t>
            </a:r>
            <a:br>
              <a:rPr lang="en-GB" sz="2400" dirty="0"/>
            </a:br>
            <a:r>
              <a:rPr lang="en-GB" sz="2400" dirty="0"/>
              <a:t>Fowey Ferry and a fishing charter also in attendance.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6" r="2" b="2397"/>
          <a:stretch/>
        </p:blipFill>
        <p:spPr>
          <a:xfrm>
            <a:off x="228600" y="914400"/>
            <a:ext cx="8684581" cy="5779364"/>
          </a:xfrm>
        </p:spPr>
      </p:pic>
    </p:spTree>
    <p:extLst>
      <p:ext uri="{BB962C8B-B14F-4D97-AF65-F5344CB8AC3E}">
        <p14:creationId xmlns:p14="http://schemas.microsoft.com/office/powerpoint/2010/main" val="3630962806"/>
      </p:ext>
    </p:extLst>
  </p:cSld>
  <p:clrMapOvr>
    <a:masterClrMapping/>
  </p:clrMapOvr>
  <p:transition spd="slow"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6927"/>
            <a:ext cx="8229600" cy="540327"/>
          </a:xfrm>
        </p:spPr>
        <p:txBody>
          <a:bodyPr/>
          <a:lstStyle/>
          <a:p>
            <a:r>
              <a:rPr lang="en-GB" sz="2400" dirty="0"/>
              <a:t>As we depart </a:t>
            </a:r>
            <a:r>
              <a:rPr lang="en-GB" sz="2400" dirty="0" err="1"/>
              <a:t>Mevagissey</a:t>
            </a:r>
            <a:r>
              <a:rPr lang="en-GB" sz="2400" dirty="0"/>
              <a:t> on another perfect 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 b="2424"/>
          <a:stretch/>
        </p:blipFill>
        <p:spPr>
          <a:xfrm>
            <a:off x="304800" y="554784"/>
            <a:ext cx="8534400" cy="6139372"/>
          </a:xfrm>
        </p:spPr>
      </p:pic>
    </p:spTree>
    <p:extLst>
      <p:ext uri="{BB962C8B-B14F-4D97-AF65-F5344CB8AC3E}">
        <p14:creationId xmlns:p14="http://schemas.microsoft.com/office/powerpoint/2010/main" val="4214731337"/>
      </p:ext>
    </p:extLst>
  </p:cSld>
  <p:clrMapOvr>
    <a:masterClrMapping/>
  </p:clrMapOvr>
  <p:transition spd="slow" advClick="0" advTm="1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6927"/>
            <a:ext cx="9296400" cy="768927"/>
          </a:xfrm>
        </p:spPr>
        <p:txBody>
          <a:bodyPr/>
          <a:lstStyle/>
          <a:p>
            <a:r>
              <a:rPr lang="en-GB" sz="2400" dirty="0"/>
              <a:t>The Bessie </a:t>
            </a:r>
            <a:r>
              <a:rPr lang="en-GB" sz="2400" dirty="0" err="1"/>
              <a:t>Vee</a:t>
            </a:r>
            <a:r>
              <a:rPr lang="en-GB" sz="2400" dirty="0"/>
              <a:t> mostly operates deep water fishing trips</a:t>
            </a:r>
            <a:br>
              <a:rPr lang="en-GB" sz="2400" dirty="0"/>
            </a:br>
            <a:r>
              <a:rPr lang="en-GB" sz="2400" dirty="0"/>
              <a:t>but today will hug the coast as we head for Chapel Point.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239"/>
          <a:stretch/>
        </p:blipFill>
        <p:spPr>
          <a:xfrm>
            <a:off x="228600" y="803564"/>
            <a:ext cx="8666018" cy="5825836"/>
          </a:xfrm>
        </p:spPr>
      </p:pic>
    </p:spTree>
    <p:extLst>
      <p:ext uri="{BB962C8B-B14F-4D97-AF65-F5344CB8AC3E}">
        <p14:creationId xmlns:p14="http://schemas.microsoft.com/office/powerpoint/2010/main" val="1875421594"/>
      </p:ext>
    </p:extLst>
  </p:cSld>
  <p:clrMapOvr>
    <a:masterClrMapping/>
  </p:clrMapOvr>
  <p:transition spd="slow"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838200"/>
          </a:xfrm>
        </p:spPr>
        <p:txBody>
          <a:bodyPr/>
          <a:lstStyle/>
          <a:p>
            <a:r>
              <a:rPr lang="en-GB" sz="2400" dirty="0"/>
              <a:t>This is skipper Dave </a:t>
            </a:r>
            <a:r>
              <a:rPr lang="en-GB" sz="2400" dirty="0" err="1"/>
              <a:t>Hunkin</a:t>
            </a:r>
            <a:r>
              <a:rPr lang="en-GB" sz="2400" dirty="0"/>
              <a:t>, from a long established </a:t>
            </a:r>
            <a:r>
              <a:rPr lang="en-GB" sz="2400" dirty="0" err="1"/>
              <a:t>Mevagissey</a:t>
            </a:r>
            <a:r>
              <a:rPr lang="en-GB" sz="2400" dirty="0"/>
              <a:t> family and has been at sea all his life.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" r="153" b="4399"/>
          <a:stretch/>
        </p:blipFill>
        <p:spPr>
          <a:xfrm>
            <a:off x="188237" y="870012"/>
            <a:ext cx="8716066" cy="5835588"/>
          </a:xfrm>
        </p:spPr>
      </p:pic>
    </p:spTree>
    <p:extLst>
      <p:ext uri="{BB962C8B-B14F-4D97-AF65-F5344CB8AC3E}">
        <p14:creationId xmlns:p14="http://schemas.microsoft.com/office/powerpoint/2010/main" val="1802605776"/>
      </p:ext>
    </p:extLst>
  </p:cSld>
  <p:clrMapOvr>
    <a:masterClrMapping/>
  </p:clrMapOvr>
  <p:transition spd="slow" advClick="0"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3352800" cy="3124200"/>
          </a:xfrm>
        </p:spPr>
        <p:txBody>
          <a:bodyPr/>
          <a:lstStyle/>
          <a:p>
            <a:r>
              <a:rPr lang="en-GB" sz="2400" dirty="0" err="1"/>
              <a:t>Gorran</a:t>
            </a:r>
            <a:r>
              <a:rPr lang="en-GB" sz="2400" dirty="0"/>
              <a:t> Haven passes,  then Dodman Point,</a:t>
            </a:r>
            <a:br>
              <a:rPr lang="en-GB" sz="2400" dirty="0"/>
            </a:br>
            <a:r>
              <a:rPr lang="en-GB" sz="2400" dirty="0"/>
              <a:t>another landmark granite headland.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4267200" cy="3200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6" t="2465" r="6306" b="21369"/>
          <a:stretch/>
        </p:blipFill>
        <p:spPr>
          <a:xfrm>
            <a:off x="3810000" y="152400"/>
            <a:ext cx="5076548" cy="317185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05200"/>
            <a:ext cx="4267200" cy="3200400"/>
          </a:xfrm>
        </p:spPr>
      </p:pic>
    </p:spTree>
    <p:extLst>
      <p:ext uri="{BB962C8B-B14F-4D97-AF65-F5344CB8AC3E}">
        <p14:creationId xmlns:p14="http://schemas.microsoft.com/office/powerpoint/2010/main" val="1088794665"/>
      </p:ext>
    </p:extLst>
  </p:cSld>
  <p:clrMapOvr>
    <a:masterClrMapping/>
  </p:clrMapOvr>
  <p:transition spd="slow" advClick="0" advTm="1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838200"/>
          </a:xfrm>
        </p:spPr>
        <p:txBody>
          <a:bodyPr/>
          <a:lstStyle/>
          <a:p>
            <a:r>
              <a:rPr lang="en-GB" sz="2400" dirty="0"/>
              <a:t>We are now in </a:t>
            </a:r>
            <a:r>
              <a:rPr lang="en-GB" sz="2400" dirty="0" err="1"/>
              <a:t>Veryan</a:t>
            </a:r>
            <a:r>
              <a:rPr lang="en-GB" sz="2400" dirty="0"/>
              <a:t> Bay and this is </a:t>
            </a:r>
            <a:r>
              <a:rPr lang="en-GB" sz="2400" dirty="0" err="1"/>
              <a:t>Porthlune</a:t>
            </a:r>
            <a:r>
              <a:rPr lang="en-GB" sz="2400" dirty="0"/>
              <a:t> Cove</a:t>
            </a:r>
            <a:br>
              <a:rPr lang="en-GB" sz="2400" dirty="0"/>
            </a:br>
            <a:r>
              <a:rPr lang="en-GB" sz="2400" dirty="0"/>
              <a:t>with </a:t>
            </a:r>
            <a:r>
              <a:rPr lang="en-GB" sz="2400" dirty="0" err="1"/>
              <a:t>Caerhays</a:t>
            </a:r>
            <a:r>
              <a:rPr lang="en-GB" sz="2400" dirty="0"/>
              <a:t> Castle behind.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2" b="10500"/>
          <a:stretch/>
        </p:blipFill>
        <p:spPr>
          <a:xfrm>
            <a:off x="228600" y="909148"/>
            <a:ext cx="8686800" cy="5821605"/>
          </a:xfrm>
        </p:spPr>
      </p:pic>
    </p:spTree>
    <p:extLst>
      <p:ext uri="{BB962C8B-B14F-4D97-AF65-F5344CB8AC3E}">
        <p14:creationId xmlns:p14="http://schemas.microsoft.com/office/powerpoint/2010/main" val="1315192715"/>
      </p:ext>
    </p:extLst>
  </p:cSld>
  <p:clrMapOvr>
    <a:masterClrMapping/>
  </p:clrMapOvr>
  <p:transition spd="slow"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9617"/>
            <a:ext cx="9296400" cy="619217"/>
          </a:xfrm>
        </p:spPr>
        <p:txBody>
          <a:bodyPr/>
          <a:lstStyle/>
          <a:p>
            <a:r>
              <a:rPr lang="en-GB" sz="2400" dirty="0"/>
              <a:t>Slightly further on comes well protected </a:t>
            </a:r>
            <a:r>
              <a:rPr lang="en-GB" sz="2400" dirty="0" err="1"/>
              <a:t>Portloe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098" r="127" b="4365"/>
          <a:stretch/>
        </p:blipFill>
        <p:spPr>
          <a:xfrm>
            <a:off x="228600" y="685799"/>
            <a:ext cx="8675703" cy="5963575"/>
          </a:xfrm>
        </p:spPr>
      </p:pic>
    </p:spTree>
    <p:extLst>
      <p:ext uri="{BB962C8B-B14F-4D97-AF65-F5344CB8AC3E}">
        <p14:creationId xmlns:p14="http://schemas.microsoft.com/office/powerpoint/2010/main" val="3585289313"/>
      </p:ext>
    </p:extLst>
  </p:cSld>
  <p:clrMapOvr>
    <a:masterClrMapping/>
  </p:clrMapOvr>
  <p:transition spd="slow" advClick="0"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16"/>
            <a:ext cx="9144000" cy="744984"/>
          </a:xfrm>
        </p:spPr>
        <p:txBody>
          <a:bodyPr/>
          <a:lstStyle/>
          <a:p>
            <a:r>
              <a:rPr lang="en-GB" sz="2400" dirty="0"/>
              <a:t>As we roll towards our next landmark, Gull Rock, off </a:t>
            </a:r>
            <a:r>
              <a:rPr lang="en-GB" sz="2400" dirty="0" err="1"/>
              <a:t>Nare</a:t>
            </a:r>
            <a:r>
              <a:rPr lang="en-GB" sz="2400" dirty="0"/>
              <a:t> Head.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05" r="128"/>
          <a:stretch/>
        </p:blipFill>
        <p:spPr>
          <a:xfrm>
            <a:off x="228600" y="843378"/>
            <a:ext cx="8675703" cy="5843727"/>
          </a:xfrm>
        </p:spPr>
      </p:pic>
    </p:spTree>
    <p:extLst>
      <p:ext uri="{BB962C8B-B14F-4D97-AF65-F5344CB8AC3E}">
        <p14:creationId xmlns:p14="http://schemas.microsoft.com/office/powerpoint/2010/main" val="700144008"/>
      </p:ext>
    </p:extLst>
  </p:cSld>
  <p:clrMapOvr>
    <a:masterClrMapping/>
  </p:clrMapOvr>
  <p:transition spd="slow" advClick="0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5029200" cy="1143000"/>
          </a:xfrm>
        </p:spPr>
        <p:txBody>
          <a:bodyPr/>
          <a:lstStyle/>
          <a:p>
            <a:r>
              <a:rPr lang="en-GB" sz="2400" dirty="0"/>
              <a:t>We have reached Cornwall and are in wonderful Fowey.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25" r="113" b="8298"/>
          <a:stretch/>
        </p:blipFill>
        <p:spPr>
          <a:xfrm>
            <a:off x="228600" y="1430539"/>
            <a:ext cx="8686800" cy="532734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87" t="63494" r="4421" b="12761"/>
          <a:stretch/>
        </p:blipFill>
        <p:spPr>
          <a:xfrm>
            <a:off x="6553200" y="152400"/>
            <a:ext cx="2362200" cy="1162331"/>
          </a:xfrm>
        </p:spPr>
      </p:pic>
    </p:spTree>
    <p:extLst>
      <p:ext uri="{BB962C8B-B14F-4D97-AF65-F5344CB8AC3E}">
        <p14:creationId xmlns:p14="http://schemas.microsoft.com/office/powerpoint/2010/main" val="43369897"/>
      </p:ext>
    </p:extLst>
  </p:cSld>
  <p:clrMapOvr>
    <a:masterClrMapping/>
  </p:clrMapOvr>
  <p:transition spd="slow" advClick="0" advTm="1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4419600" cy="3124200"/>
          </a:xfrm>
        </p:spPr>
        <p:txBody>
          <a:bodyPr/>
          <a:lstStyle/>
          <a:p>
            <a:r>
              <a:rPr lang="en-GB" sz="2400" dirty="0"/>
              <a:t>With plenty of spray from turbulence as we</a:t>
            </a:r>
            <a:br>
              <a:rPr lang="en-GB" sz="2400" dirty="0"/>
            </a:br>
            <a:r>
              <a:rPr lang="en-GB" sz="2400" dirty="0"/>
              <a:t>pass between the two.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4267200" cy="3200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"/>
            <a:ext cx="4241800" cy="31813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4267200" cy="3200400"/>
          </a:xfrm>
        </p:spPr>
      </p:pic>
    </p:spTree>
    <p:extLst>
      <p:ext uri="{BB962C8B-B14F-4D97-AF65-F5344CB8AC3E}">
        <p14:creationId xmlns:p14="http://schemas.microsoft.com/office/powerpoint/2010/main" val="1088794665"/>
      </p:ext>
    </p:extLst>
  </p:cSld>
  <p:clrMapOvr>
    <a:masterClrMapping/>
  </p:clrMapOvr>
  <p:transition spd="slow" advClick="0" advTm="1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8138"/>
            <a:ext cx="9144000" cy="525262"/>
          </a:xfrm>
        </p:spPr>
        <p:txBody>
          <a:bodyPr/>
          <a:lstStyle/>
          <a:p>
            <a:r>
              <a:rPr lang="en-GB" sz="2400" dirty="0" err="1"/>
              <a:t>Gerrans</a:t>
            </a:r>
            <a:r>
              <a:rPr lang="en-GB" sz="2400" dirty="0"/>
              <a:t> Bay now where, off </a:t>
            </a:r>
            <a:r>
              <a:rPr lang="en-GB" sz="2400" dirty="0" err="1"/>
              <a:t>Portscatho</a:t>
            </a:r>
            <a:r>
              <a:rPr lang="en-GB" sz="2400" dirty="0"/>
              <a:t>, we find a basking shark.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614" r="11" b="2607"/>
          <a:stretch/>
        </p:blipFill>
        <p:spPr>
          <a:xfrm>
            <a:off x="228600" y="533400"/>
            <a:ext cx="8702336" cy="6121378"/>
          </a:xfrm>
        </p:spPr>
      </p:pic>
    </p:spTree>
    <p:extLst>
      <p:ext uri="{BB962C8B-B14F-4D97-AF65-F5344CB8AC3E}">
        <p14:creationId xmlns:p14="http://schemas.microsoft.com/office/powerpoint/2010/main" val="1190166874"/>
      </p:ext>
    </p:extLst>
  </p:cSld>
  <p:clrMapOvr>
    <a:masterClrMapping/>
  </p:clrMapOvr>
  <p:transition spd="slow" advClick="0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38"/>
            <a:ext cx="9144000" cy="830062"/>
          </a:xfrm>
        </p:spPr>
        <p:txBody>
          <a:bodyPr/>
          <a:lstStyle/>
          <a:p>
            <a:r>
              <a:rPr lang="en-GB" sz="2400" dirty="0"/>
              <a:t>Sadly the sea was not calm enough to see its full outline</a:t>
            </a:r>
            <a:br>
              <a:rPr lang="en-GB" sz="2400" dirty="0"/>
            </a:br>
            <a:r>
              <a:rPr lang="en-GB" sz="2400" dirty="0"/>
              <a:t>but Skipper Dave called it “pretty big”.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" b="10937"/>
          <a:stretch/>
        </p:blipFill>
        <p:spPr>
          <a:xfrm>
            <a:off x="152400" y="838200"/>
            <a:ext cx="8760781" cy="5853445"/>
          </a:xfrm>
        </p:spPr>
      </p:pic>
    </p:spTree>
    <p:extLst>
      <p:ext uri="{BB962C8B-B14F-4D97-AF65-F5344CB8AC3E}">
        <p14:creationId xmlns:p14="http://schemas.microsoft.com/office/powerpoint/2010/main" val="319263146"/>
      </p:ext>
    </p:extLst>
  </p:cSld>
  <p:clrMapOvr>
    <a:masterClrMapping/>
  </p:clrMapOvr>
  <p:transition spd="slow"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Then came St Anthony Head and the deep channel of </a:t>
            </a:r>
            <a:br>
              <a:rPr lang="en-GB" sz="2400" dirty="0"/>
            </a:br>
            <a:r>
              <a:rPr lang="en-GB" sz="2400" dirty="0"/>
              <a:t>the Carrick Narrows and Falmouth Harbour.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85" b="2517"/>
          <a:stretch/>
        </p:blipFill>
        <p:spPr>
          <a:xfrm>
            <a:off x="228600" y="798990"/>
            <a:ext cx="8693458" cy="5825232"/>
          </a:xfrm>
        </p:spPr>
      </p:pic>
    </p:spTree>
    <p:extLst>
      <p:ext uri="{BB962C8B-B14F-4D97-AF65-F5344CB8AC3E}">
        <p14:creationId xmlns:p14="http://schemas.microsoft.com/office/powerpoint/2010/main" val="1263440448"/>
      </p:ext>
    </p:extLst>
  </p:cSld>
  <p:clrMapOvr>
    <a:masterClrMapping/>
  </p:clrMapOvr>
  <p:transition spd="slow" advClick="0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38"/>
            <a:ext cx="9144000" cy="830062"/>
          </a:xfrm>
        </p:spPr>
        <p:txBody>
          <a:bodyPr/>
          <a:lstStyle/>
          <a:p>
            <a:r>
              <a:rPr lang="en-GB" sz="2400" dirty="0"/>
              <a:t>Falmouth is an important shipping centre and several </a:t>
            </a:r>
            <a:br>
              <a:rPr lang="en-GB" sz="2400" dirty="0"/>
            </a:br>
            <a:r>
              <a:rPr lang="en-GB" sz="2400" dirty="0"/>
              <a:t>ships were at anchor in the bay for bunkering purposes.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r="188"/>
          <a:stretch/>
        </p:blipFill>
        <p:spPr>
          <a:xfrm>
            <a:off x="228600" y="878889"/>
            <a:ext cx="8684581" cy="5754949"/>
          </a:xfrm>
        </p:spPr>
      </p:pic>
    </p:spTree>
    <p:extLst>
      <p:ext uri="{BB962C8B-B14F-4D97-AF65-F5344CB8AC3E}">
        <p14:creationId xmlns:p14="http://schemas.microsoft.com/office/powerpoint/2010/main" val="1479993490"/>
      </p:ext>
    </p:extLst>
  </p:cSld>
  <p:clrMapOvr>
    <a:masterClrMapping/>
  </p:clrMapOvr>
  <p:transition spd="slow" advClick="0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76600"/>
            <a:ext cx="2286000" cy="3581400"/>
          </a:xfrm>
        </p:spPr>
        <p:txBody>
          <a:bodyPr/>
          <a:lstStyle/>
          <a:p>
            <a:r>
              <a:rPr lang="en-GB" sz="2400" dirty="0"/>
              <a:t>Whilst inland, both St. </a:t>
            </a:r>
            <a:r>
              <a:rPr lang="en-GB" sz="2400" dirty="0" err="1"/>
              <a:t>Mawes</a:t>
            </a:r>
            <a:r>
              <a:rPr lang="en-GB" sz="2400" dirty="0"/>
              <a:t> </a:t>
            </a:r>
            <a:br>
              <a:rPr lang="en-GB" sz="2400" dirty="0"/>
            </a:br>
            <a:r>
              <a:rPr lang="en-GB" sz="2400" dirty="0"/>
              <a:t>and Falmouth</a:t>
            </a:r>
            <a:br>
              <a:rPr lang="en-GB" sz="2400" dirty="0"/>
            </a:br>
            <a:r>
              <a:rPr lang="en-GB" sz="2400" dirty="0"/>
              <a:t>are busy</a:t>
            </a:r>
            <a:br>
              <a:rPr lang="en-GB" sz="2400" dirty="0"/>
            </a:br>
            <a:r>
              <a:rPr lang="en-GB" sz="2400" dirty="0"/>
              <a:t>with sail.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8073" r="195" b="34954"/>
          <a:stretch/>
        </p:blipFill>
        <p:spPr>
          <a:xfrm>
            <a:off x="228600" y="228600"/>
            <a:ext cx="8657948" cy="3056138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5" t="12705" r="5759" b="30475"/>
          <a:stretch/>
        </p:blipFill>
        <p:spPr>
          <a:xfrm>
            <a:off x="2299317" y="3480047"/>
            <a:ext cx="6630880" cy="3271421"/>
          </a:xfrm>
        </p:spPr>
      </p:pic>
    </p:spTree>
    <p:extLst>
      <p:ext uri="{BB962C8B-B14F-4D97-AF65-F5344CB8AC3E}">
        <p14:creationId xmlns:p14="http://schemas.microsoft.com/office/powerpoint/2010/main" val="3618757760"/>
      </p:ext>
    </p:extLst>
  </p:cSld>
  <p:clrMapOvr>
    <a:masterClrMapping/>
  </p:clrMapOvr>
  <p:transition spd="slow" advClick="0" advTm="1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As Bessie </a:t>
            </a:r>
            <a:r>
              <a:rPr lang="en-GB" sz="2400" dirty="0" err="1"/>
              <a:t>Vee</a:t>
            </a:r>
            <a:r>
              <a:rPr lang="en-GB" sz="2400" dirty="0"/>
              <a:t> curves towards the attractive Helford Estuary.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844" r="25" b="1677"/>
          <a:stretch/>
        </p:blipFill>
        <p:spPr>
          <a:xfrm>
            <a:off x="228600" y="762000"/>
            <a:ext cx="8684581" cy="5894773"/>
          </a:xfrm>
        </p:spPr>
      </p:pic>
    </p:spTree>
    <p:extLst>
      <p:ext uri="{BB962C8B-B14F-4D97-AF65-F5344CB8AC3E}">
        <p14:creationId xmlns:p14="http://schemas.microsoft.com/office/powerpoint/2010/main" val="2838003213"/>
      </p:ext>
    </p:extLst>
  </p:cSld>
  <p:clrMapOvr>
    <a:masterClrMapping/>
  </p:clrMapOvr>
  <p:transition spd="slow"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28600"/>
            <a:ext cx="3505200" cy="2362200"/>
          </a:xfrm>
        </p:spPr>
        <p:txBody>
          <a:bodyPr/>
          <a:lstStyle/>
          <a:p>
            <a:r>
              <a:rPr lang="en-GB" sz="2400" dirty="0"/>
              <a:t>And it is in the lovely surroundings of the Helford River that we close this trip.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6" r="231" b="27017"/>
          <a:stretch/>
        </p:blipFill>
        <p:spPr>
          <a:xfrm>
            <a:off x="228600" y="3093482"/>
            <a:ext cx="8686800" cy="3637725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96" r="539" b="13706"/>
          <a:stretch/>
        </p:blipFill>
        <p:spPr>
          <a:xfrm>
            <a:off x="228599" y="152400"/>
            <a:ext cx="4800601" cy="2790952"/>
          </a:xfrm>
        </p:spPr>
      </p:pic>
    </p:spTree>
    <p:extLst>
      <p:ext uri="{BB962C8B-B14F-4D97-AF65-F5344CB8AC3E}">
        <p14:creationId xmlns:p14="http://schemas.microsoft.com/office/powerpoint/2010/main" val="1500718287"/>
      </p:ext>
    </p:extLst>
  </p:cSld>
  <p:clrMapOvr>
    <a:masterClrMapping/>
  </p:clrMapOvr>
  <p:transition spd="slow" advClick="0" advTm="1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8138"/>
            <a:ext cx="9296400" cy="830062"/>
          </a:xfrm>
        </p:spPr>
        <p:txBody>
          <a:bodyPr/>
          <a:lstStyle/>
          <a:p>
            <a:r>
              <a:rPr lang="en-GB" sz="2400" dirty="0"/>
              <a:t>To follow it, on 27</a:t>
            </a:r>
            <a:r>
              <a:rPr lang="en-GB" sz="2400" baseline="30000" dirty="0"/>
              <a:t>th</a:t>
            </a:r>
            <a:r>
              <a:rPr lang="en-GB" sz="2400" dirty="0"/>
              <a:t> June 2014, with something more </a:t>
            </a:r>
            <a:br>
              <a:rPr lang="en-GB" sz="2400" dirty="0"/>
            </a:br>
            <a:r>
              <a:rPr lang="en-GB" sz="2400" dirty="0"/>
              <a:t>challenging, rounding the Lizard aboard yacht Tonic.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" r="45" b="7235"/>
          <a:stretch/>
        </p:blipFill>
        <p:spPr>
          <a:xfrm>
            <a:off x="228600" y="838200"/>
            <a:ext cx="8693458" cy="5837665"/>
          </a:xfrm>
        </p:spPr>
      </p:pic>
    </p:spTree>
    <p:extLst>
      <p:ext uri="{BB962C8B-B14F-4D97-AF65-F5344CB8AC3E}">
        <p14:creationId xmlns:p14="http://schemas.microsoft.com/office/powerpoint/2010/main" val="3122936347"/>
      </p:ext>
    </p:extLst>
  </p:cSld>
  <p:clrMapOvr>
    <a:masterClrMapping/>
  </p:clrMapOvr>
  <p:transition spd="slow" advClick="0" advTm="1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40"/>
            <a:ext cx="9144000" cy="915140"/>
          </a:xfrm>
        </p:spPr>
        <p:txBody>
          <a:bodyPr/>
          <a:lstStyle/>
          <a:p>
            <a:r>
              <a:rPr lang="en-GB" sz="2400" dirty="0"/>
              <a:t>As we leaving Falmouth under a threatening sky</a:t>
            </a:r>
            <a:br>
              <a:rPr lang="en-GB" sz="2400" dirty="0"/>
            </a:br>
            <a:r>
              <a:rPr lang="en-GB" sz="2400" dirty="0"/>
              <a:t>with </a:t>
            </a:r>
            <a:r>
              <a:rPr lang="en-GB" sz="2400" dirty="0" err="1"/>
              <a:t>Yachtmaster</a:t>
            </a:r>
            <a:r>
              <a:rPr lang="en-GB" sz="2400" dirty="0"/>
              <a:t> trainee Robert at the helm.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r="162"/>
          <a:stretch/>
        </p:blipFill>
        <p:spPr>
          <a:xfrm>
            <a:off x="228600" y="914400"/>
            <a:ext cx="8706708" cy="5752729"/>
          </a:xfrm>
        </p:spPr>
      </p:pic>
    </p:spTree>
    <p:extLst>
      <p:ext uri="{BB962C8B-B14F-4D97-AF65-F5344CB8AC3E}">
        <p14:creationId xmlns:p14="http://schemas.microsoft.com/office/powerpoint/2010/main" val="400943237"/>
      </p:ext>
    </p:extLst>
  </p:cSld>
  <p:clrMapOvr>
    <a:masterClrMapping/>
  </p:clrMapOvr>
  <p:transition spd="slow"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740"/>
            <a:ext cx="9144000" cy="914400"/>
          </a:xfrm>
        </p:spPr>
        <p:txBody>
          <a:bodyPr/>
          <a:lstStyle/>
          <a:p>
            <a:r>
              <a:rPr lang="en-GB" sz="2400" dirty="0"/>
              <a:t>As, at Whitehouse Quay, the Bessie James approaches,</a:t>
            </a:r>
            <a:br>
              <a:rPr lang="en-GB" sz="2400" dirty="0"/>
            </a:br>
            <a:r>
              <a:rPr lang="en-GB" sz="2400" dirty="0"/>
              <a:t>the summer only Fowey to </a:t>
            </a:r>
            <a:r>
              <a:rPr lang="en-GB" sz="2400" dirty="0" err="1"/>
              <a:t>Mevagissey</a:t>
            </a:r>
            <a:r>
              <a:rPr lang="en-GB" sz="2400" dirty="0"/>
              <a:t> ferry.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260" r="45" b="8435"/>
          <a:stretch/>
        </p:blipFill>
        <p:spPr>
          <a:xfrm>
            <a:off x="152400" y="914400"/>
            <a:ext cx="8849557" cy="5797120"/>
          </a:xfrm>
        </p:spPr>
      </p:pic>
    </p:spTree>
    <p:extLst>
      <p:ext uri="{BB962C8B-B14F-4D97-AF65-F5344CB8AC3E}">
        <p14:creationId xmlns:p14="http://schemas.microsoft.com/office/powerpoint/2010/main" val="1249268723"/>
      </p:ext>
    </p:extLst>
  </p:cSld>
  <p:clrMapOvr>
    <a:masterClrMapping/>
  </p:clrMapOvr>
  <p:transition spd="slow" advClick="0" advTm="1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GB" sz="2400" dirty="0"/>
              <a:t>Robert is taking care to avoid Black Rock, marked by the stone pillar to the right, a real hazard leaving Falmouth Harbour.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4"/>
          <a:stretch/>
        </p:blipFill>
        <p:spPr>
          <a:xfrm>
            <a:off x="228600" y="868421"/>
            <a:ext cx="8686800" cy="5779945"/>
          </a:xfrm>
        </p:spPr>
      </p:pic>
    </p:spTree>
    <p:extLst>
      <p:ext uri="{BB962C8B-B14F-4D97-AF65-F5344CB8AC3E}">
        <p14:creationId xmlns:p14="http://schemas.microsoft.com/office/powerpoint/2010/main" val="4252901346"/>
      </p:ext>
    </p:extLst>
  </p:cSld>
  <p:clrMapOvr>
    <a:masterClrMapping/>
  </p:clrMapOvr>
  <p:transition spd="slow" advClick="0" advTm="1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40"/>
            <a:ext cx="9296400" cy="762740"/>
          </a:xfrm>
        </p:spPr>
        <p:txBody>
          <a:bodyPr/>
          <a:lstStyle/>
          <a:p>
            <a:r>
              <a:rPr lang="en-GB" sz="2400" dirty="0"/>
              <a:t>The heavens then open. Tonic rounds the British Isles </a:t>
            </a:r>
            <a:br>
              <a:rPr lang="en-GB" sz="2400" dirty="0"/>
            </a:br>
            <a:r>
              <a:rPr lang="en-GB" sz="2400" dirty="0"/>
              <a:t>three times a year on training runs, an amazing schedule.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r="128" b="1870"/>
          <a:stretch/>
        </p:blipFill>
        <p:spPr>
          <a:xfrm>
            <a:off x="304800" y="762000"/>
            <a:ext cx="8563265" cy="5972451"/>
          </a:xfrm>
        </p:spPr>
      </p:pic>
    </p:spTree>
    <p:extLst>
      <p:ext uri="{BB962C8B-B14F-4D97-AF65-F5344CB8AC3E}">
        <p14:creationId xmlns:p14="http://schemas.microsoft.com/office/powerpoint/2010/main" val="600750730"/>
      </p:ext>
    </p:extLst>
  </p:cSld>
  <p:clrMapOvr>
    <a:masterClrMapping/>
  </p:clrMapOvr>
  <p:transition spd="slow"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And it is was very good of Elite Sailing to include me in the crew for this section as we pass </a:t>
            </a:r>
            <a:r>
              <a:rPr lang="en-GB" sz="2400" dirty="0" err="1"/>
              <a:t>Porthoustock</a:t>
            </a:r>
            <a:r>
              <a:rPr lang="en-GB" sz="2400" dirty="0"/>
              <a:t>, near Manacle Point.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42" r="-179" b="4459"/>
          <a:stretch/>
        </p:blipFill>
        <p:spPr>
          <a:xfrm>
            <a:off x="152400" y="772356"/>
            <a:ext cx="8840680" cy="5936943"/>
          </a:xfrm>
        </p:spPr>
      </p:pic>
    </p:spTree>
    <p:extLst>
      <p:ext uri="{BB962C8B-B14F-4D97-AF65-F5344CB8AC3E}">
        <p14:creationId xmlns:p14="http://schemas.microsoft.com/office/powerpoint/2010/main" val="3213291381"/>
      </p:ext>
    </p:extLst>
  </p:cSld>
  <p:clrMapOvr>
    <a:masterClrMapping/>
  </p:clrMapOvr>
  <p:transition spd="slow" advClick="0" advTm="1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685800"/>
          </a:xfrm>
        </p:spPr>
        <p:txBody>
          <a:bodyPr/>
          <a:lstStyle/>
          <a:p>
            <a:r>
              <a:rPr lang="en-GB" sz="2400" dirty="0"/>
              <a:t>As, in a rolling sea, </a:t>
            </a:r>
            <a:r>
              <a:rPr lang="en-GB" sz="2400" dirty="0" err="1"/>
              <a:t>Nic</a:t>
            </a:r>
            <a:r>
              <a:rPr lang="en-GB" sz="2400" dirty="0"/>
              <a:t> </a:t>
            </a:r>
            <a:r>
              <a:rPr lang="en-GB" sz="2400" dirty="0" err="1"/>
              <a:t>Mavroudis</a:t>
            </a:r>
            <a:r>
              <a:rPr lang="en-GB" sz="2400" dirty="0"/>
              <a:t>, our exceptional </a:t>
            </a:r>
            <a:br>
              <a:rPr lang="en-GB" sz="2400" dirty="0"/>
            </a:br>
            <a:r>
              <a:rPr lang="en-GB" sz="2400" dirty="0"/>
              <a:t>Greek skipper, raises sail.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" r="128" b="7695"/>
          <a:stretch/>
        </p:blipFill>
        <p:spPr>
          <a:xfrm>
            <a:off x="228600" y="790112"/>
            <a:ext cx="8675703" cy="5860743"/>
          </a:xfrm>
        </p:spPr>
      </p:pic>
    </p:spTree>
    <p:extLst>
      <p:ext uri="{BB962C8B-B14F-4D97-AF65-F5344CB8AC3E}">
        <p14:creationId xmlns:p14="http://schemas.microsoft.com/office/powerpoint/2010/main" val="83342286"/>
      </p:ext>
    </p:extLst>
  </p:cSld>
  <p:clrMapOvr>
    <a:masterClrMapping/>
  </p:clrMapOvr>
  <p:transition spd="slow" advClick="0" advTm="1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The weather is changeable and the wind speed increases</a:t>
            </a:r>
            <a:br>
              <a:rPr lang="en-GB" sz="2400" dirty="0"/>
            </a:br>
            <a:r>
              <a:rPr lang="en-GB" sz="2400" dirty="0"/>
              <a:t>as we tack towards Coverack and Black Head.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b="2518"/>
          <a:stretch/>
        </p:blipFill>
        <p:spPr>
          <a:xfrm>
            <a:off x="228600" y="817486"/>
            <a:ext cx="8686800" cy="5847424"/>
          </a:xfrm>
        </p:spPr>
      </p:pic>
    </p:spTree>
    <p:extLst>
      <p:ext uri="{BB962C8B-B14F-4D97-AF65-F5344CB8AC3E}">
        <p14:creationId xmlns:p14="http://schemas.microsoft.com/office/powerpoint/2010/main" val="129432471"/>
      </p:ext>
    </p:extLst>
  </p:cSld>
  <p:clrMapOvr>
    <a:masterClrMapping/>
  </p:clrMapOvr>
  <p:transition spd="slow" advClick="0" advTm="1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37"/>
            <a:ext cx="9220200" cy="673964"/>
          </a:xfrm>
        </p:spPr>
        <p:txBody>
          <a:bodyPr/>
          <a:lstStyle/>
          <a:p>
            <a:r>
              <a:rPr lang="en-GB" sz="2400" dirty="0"/>
              <a:t>Squalls approaches.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508" r="-179"/>
          <a:stretch/>
        </p:blipFill>
        <p:spPr>
          <a:xfrm>
            <a:off x="228600" y="745724"/>
            <a:ext cx="8764480" cy="5937682"/>
          </a:xfrm>
        </p:spPr>
      </p:pic>
    </p:spTree>
    <p:extLst>
      <p:ext uri="{BB962C8B-B14F-4D97-AF65-F5344CB8AC3E}">
        <p14:creationId xmlns:p14="http://schemas.microsoft.com/office/powerpoint/2010/main" val="1804624742"/>
      </p:ext>
    </p:extLst>
  </p:cSld>
  <p:clrMapOvr>
    <a:masterClrMapping/>
  </p:clrMapOvr>
  <p:transition spd="slow" advClick="0" advTm="1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9617"/>
            <a:ext cx="9296400" cy="762000"/>
          </a:xfrm>
        </p:spPr>
        <p:txBody>
          <a:bodyPr/>
          <a:lstStyle/>
          <a:p>
            <a:r>
              <a:rPr lang="en-GB" sz="2400" dirty="0"/>
              <a:t>And at the peak of the storm Tonic’s gunnel’s touch</a:t>
            </a:r>
            <a:br>
              <a:rPr lang="en-GB" sz="2400" dirty="0"/>
            </a:br>
            <a:r>
              <a:rPr lang="en-GB" sz="2400" dirty="0"/>
              <a:t>the water, that’s quite a lean!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" r="68" b="7211"/>
          <a:stretch/>
        </p:blipFill>
        <p:spPr>
          <a:xfrm>
            <a:off x="228600" y="838200"/>
            <a:ext cx="8666825" cy="5832630"/>
          </a:xfrm>
        </p:spPr>
      </p:pic>
    </p:spTree>
    <p:extLst>
      <p:ext uri="{BB962C8B-B14F-4D97-AF65-F5344CB8AC3E}">
        <p14:creationId xmlns:p14="http://schemas.microsoft.com/office/powerpoint/2010/main" val="493995187"/>
      </p:ext>
    </p:extLst>
  </p:cSld>
  <p:clrMapOvr>
    <a:masterClrMapping/>
  </p:clrMapOvr>
  <p:transition spd="slow" advClick="0" advTm="1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38"/>
            <a:ext cx="9144000" cy="830062"/>
          </a:xfrm>
        </p:spPr>
        <p:txBody>
          <a:bodyPr/>
          <a:lstStyle/>
          <a:p>
            <a:r>
              <a:rPr lang="en-GB" sz="2400" dirty="0"/>
              <a:t>But things clear as we tack back towards the Lizard, </a:t>
            </a:r>
            <a:br>
              <a:rPr lang="en-GB" sz="2400" dirty="0"/>
            </a:br>
            <a:r>
              <a:rPr lang="en-GB" sz="2400" dirty="0"/>
              <a:t>as Lizard Point and tricky tidal races race by.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" r="-162" b="10341"/>
          <a:stretch/>
        </p:blipFill>
        <p:spPr>
          <a:xfrm>
            <a:off x="162659" y="914400"/>
            <a:ext cx="8813411" cy="5791200"/>
          </a:xfrm>
        </p:spPr>
      </p:pic>
    </p:spTree>
    <p:extLst>
      <p:ext uri="{BB962C8B-B14F-4D97-AF65-F5344CB8AC3E}">
        <p14:creationId xmlns:p14="http://schemas.microsoft.com/office/powerpoint/2010/main" val="2838562469"/>
      </p:ext>
    </p:extLst>
  </p:cSld>
  <p:clrMapOvr>
    <a:masterClrMapping/>
  </p:clrMapOvr>
  <p:transition spd="slow" advClick="0" advTm="1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740"/>
            <a:ext cx="9296400" cy="534140"/>
          </a:xfrm>
        </p:spPr>
        <p:txBody>
          <a:bodyPr/>
          <a:lstStyle/>
          <a:p>
            <a:r>
              <a:rPr lang="en-GB" sz="2400" dirty="0"/>
              <a:t>We zoom past </a:t>
            </a:r>
            <a:r>
              <a:rPr lang="en-GB" sz="2400" dirty="0" err="1"/>
              <a:t>Porthleven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 r="-162" b="2948"/>
          <a:stretch/>
        </p:blipFill>
        <p:spPr>
          <a:xfrm>
            <a:off x="152400" y="567279"/>
            <a:ext cx="8839200" cy="6154597"/>
          </a:xfrm>
        </p:spPr>
      </p:pic>
    </p:spTree>
    <p:extLst>
      <p:ext uri="{BB962C8B-B14F-4D97-AF65-F5344CB8AC3E}">
        <p14:creationId xmlns:p14="http://schemas.microsoft.com/office/powerpoint/2010/main" val="2110628724"/>
      </p:ext>
    </p:extLst>
  </p:cSld>
  <p:clrMapOvr>
    <a:masterClrMapping/>
  </p:clrMapOvr>
  <p:transition spd="slow" advClick="0" advTm="1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40"/>
            <a:ext cx="9144000" cy="534140"/>
          </a:xfrm>
        </p:spPr>
        <p:txBody>
          <a:bodyPr/>
          <a:lstStyle/>
          <a:p>
            <a:r>
              <a:rPr lang="en-GB" sz="2400" dirty="0"/>
              <a:t>And receive a further downpour in Mount’s Bay.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 b="9111"/>
          <a:stretch/>
        </p:blipFill>
        <p:spPr>
          <a:xfrm>
            <a:off x="152399" y="640610"/>
            <a:ext cx="8839201" cy="6020014"/>
          </a:xfrm>
        </p:spPr>
      </p:pic>
    </p:spTree>
    <p:extLst>
      <p:ext uri="{BB962C8B-B14F-4D97-AF65-F5344CB8AC3E}">
        <p14:creationId xmlns:p14="http://schemas.microsoft.com/office/powerpoint/2010/main" val="172220037"/>
      </p:ext>
    </p:extLst>
  </p:cSld>
  <p:clrMapOvr>
    <a:masterClrMapping/>
  </p:clrMapOvr>
  <p:transition spd="slow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152400"/>
            <a:ext cx="4419600" cy="1905000"/>
          </a:xfrm>
        </p:spPr>
        <p:txBody>
          <a:bodyPr/>
          <a:lstStyle/>
          <a:p>
            <a:r>
              <a:rPr lang="en-GB" sz="2400" dirty="0"/>
              <a:t>The ferry was busy with pre-booked passengers and I was relieved to make it aboard as we head out of Fowey towards </a:t>
            </a:r>
            <a:r>
              <a:rPr lang="en-GB" sz="2400" dirty="0" err="1"/>
              <a:t>Gribben</a:t>
            </a:r>
            <a:r>
              <a:rPr lang="en-GB" sz="2400" dirty="0"/>
              <a:t> Head.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86150"/>
            <a:ext cx="4267200" cy="3200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52400"/>
            <a:ext cx="4267199" cy="32004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t="-34" r="2196" b="259"/>
          <a:stretch/>
        </p:blipFill>
        <p:spPr>
          <a:xfrm>
            <a:off x="152400" y="2209800"/>
            <a:ext cx="4339701" cy="4448452"/>
          </a:xfrm>
        </p:spPr>
      </p:pic>
    </p:spTree>
    <p:extLst>
      <p:ext uri="{BB962C8B-B14F-4D97-AF65-F5344CB8AC3E}">
        <p14:creationId xmlns:p14="http://schemas.microsoft.com/office/powerpoint/2010/main" val="2831320559"/>
      </p:ext>
    </p:extLst>
  </p:cSld>
  <p:clrMapOvr>
    <a:masterClrMapping/>
  </p:clrMapOvr>
  <p:transition spd="slow" advClick="0" advTm="1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40"/>
            <a:ext cx="9144000" cy="686540"/>
          </a:xfrm>
        </p:spPr>
        <p:txBody>
          <a:bodyPr/>
          <a:lstStyle/>
          <a:p>
            <a:r>
              <a:rPr lang="en-GB" sz="2400" dirty="0"/>
              <a:t>Then in clearing conditions reach spectacular </a:t>
            </a:r>
            <a:br>
              <a:rPr lang="en-GB" sz="2400" dirty="0"/>
            </a:br>
            <a:r>
              <a:rPr lang="en-GB" sz="2400" dirty="0"/>
              <a:t>St. Michael’s Mount, </a:t>
            </a:r>
            <a:r>
              <a:rPr lang="en-GB" sz="2400" dirty="0" err="1"/>
              <a:t>Marazion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62" r="103" b="168"/>
          <a:stretch/>
        </p:blipFill>
        <p:spPr>
          <a:xfrm>
            <a:off x="152400" y="772357"/>
            <a:ext cx="8831802" cy="5919186"/>
          </a:xfrm>
        </p:spPr>
      </p:pic>
    </p:spTree>
    <p:extLst>
      <p:ext uri="{BB962C8B-B14F-4D97-AF65-F5344CB8AC3E}">
        <p14:creationId xmlns:p14="http://schemas.microsoft.com/office/powerpoint/2010/main" val="2161018483"/>
      </p:ext>
    </p:extLst>
  </p:cSld>
  <p:clrMapOvr>
    <a:masterClrMapping/>
  </p:clrMapOvr>
  <p:transition spd="slow" advClick="0" advTm="1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GB" sz="2400" dirty="0"/>
              <a:t>As everything miraculously clears for our approach to Penzance.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64" r="-325" b="2948"/>
          <a:stretch/>
        </p:blipFill>
        <p:spPr>
          <a:xfrm>
            <a:off x="228600" y="609600"/>
            <a:ext cx="8839200" cy="6144669"/>
          </a:xfrm>
        </p:spPr>
      </p:pic>
    </p:spTree>
    <p:extLst>
      <p:ext uri="{BB962C8B-B14F-4D97-AF65-F5344CB8AC3E}">
        <p14:creationId xmlns:p14="http://schemas.microsoft.com/office/powerpoint/2010/main" val="983834479"/>
      </p:ext>
    </p:extLst>
  </p:cSld>
  <p:clrMapOvr>
    <a:masterClrMapping/>
  </p:clrMapOvr>
  <p:transition spd="slow" advClick="0" advTm="1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914400"/>
          </a:xfrm>
        </p:spPr>
        <p:txBody>
          <a:bodyPr/>
          <a:lstStyle/>
          <a:p>
            <a:r>
              <a:rPr lang="en-GB" sz="2400" dirty="0"/>
              <a:t>Penzance Harbour is controlled by a rotary gate, open only near high tide, as the </a:t>
            </a:r>
            <a:r>
              <a:rPr lang="en-GB" sz="2400" dirty="0" err="1"/>
              <a:t>Gry</a:t>
            </a:r>
            <a:r>
              <a:rPr lang="en-GB" sz="2400" dirty="0"/>
              <a:t> </a:t>
            </a:r>
            <a:r>
              <a:rPr lang="en-GB" sz="2400" dirty="0" err="1"/>
              <a:t>Maritha</a:t>
            </a:r>
            <a:r>
              <a:rPr lang="en-GB" sz="2400" dirty="0"/>
              <a:t>, the Scilly Isles cargo ship, emerges.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" r="223" b="10345"/>
          <a:stretch/>
        </p:blipFill>
        <p:spPr>
          <a:xfrm>
            <a:off x="152399" y="976544"/>
            <a:ext cx="8787415" cy="5745332"/>
          </a:xfrm>
        </p:spPr>
      </p:pic>
    </p:spTree>
    <p:extLst>
      <p:ext uri="{BB962C8B-B14F-4D97-AF65-F5344CB8AC3E}">
        <p14:creationId xmlns:p14="http://schemas.microsoft.com/office/powerpoint/2010/main" val="3266977588"/>
      </p:ext>
    </p:extLst>
  </p:cSld>
  <p:clrMapOvr>
    <a:masterClrMapping/>
  </p:clrMapOvr>
  <p:transition spd="slow" advClick="0" advTm="1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6965" y="-740"/>
            <a:ext cx="9220200" cy="762000"/>
          </a:xfrm>
        </p:spPr>
        <p:txBody>
          <a:bodyPr/>
          <a:lstStyle/>
          <a:p>
            <a:r>
              <a:rPr lang="en-GB" sz="2400" dirty="0"/>
              <a:t>Heading for the open gate we pass two trawlers, moored on</a:t>
            </a:r>
            <a:br>
              <a:rPr lang="en-GB" sz="2400" dirty="0"/>
            </a:br>
            <a:r>
              <a:rPr lang="en-GB" sz="2400" dirty="0"/>
              <a:t>the harbour wall awaiting access to Penzance dry dock.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" t="3851" r="-41" b="6972"/>
          <a:stretch/>
        </p:blipFill>
        <p:spPr>
          <a:xfrm>
            <a:off x="181174" y="838200"/>
            <a:ext cx="8777632" cy="5867400"/>
          </a:xfrm>
        </p:spPr>
      </p:pic>
    </p:spTree>
    <p:extLst>
      <p:ext uri="{BB962C8B-B14F-4D97-AF65-F5344CB8AC3E}">
        <p14:creationId xmlns:p14="http://schemas.microsoft.com/office/powerpoint/2010/main" val="2673467340"/>
      </p:ext>
    </p:extLst>
  </p:cSld>
  <p:clrMapOvr>
    <a:masterClrMapping/>
  </p:clrMapOvr>
  <p:transition spd="slow" advClick="0" advTm="1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8138"/>
            <a:ext cx="9144000" cy="677662"/>
          </a:xfrm>
        </p:spPr>
        <p:txBody>
          <a:bodyPr/>
          <a:lstStyle/>
          <a:p>
            <a:r>
              <a:rPr lang="en-GB" sz="2400" dirty="0"/>
              <a:t>Nic manoeuvres us to our mooring as we bid</a:t>
            </a:r>
            <a:br>
              <a:rPr lang="en-GB" sz="2400" dirty="0"/>
            </a:br>
            <a:r>
              <a:rPr lang="en-GB" sz="2400" dirty="0"/>
              <a:t>farewell, once more, to the amazing yacht Tonic.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95" r="65" b="6902"/>
          <a:stretch/>
        </p:blipFill>
        <p:spPr>
          <a:xfrm>
            <a:off x="152400" y="762000"/>
            <a:ext cx="8822924" cy="5933244"/>
          </a:xfrm>
        </p:spPr>
      </p:pic>
    </p:spTree>
    <p:extLst>
      <p:ext uri="{BB962C8B-B14F-4D97-AF65-F5344CB8AC3E}">
        <p14:creationId xmlns:p14="http://schemas.microsoft.com/office/powerpoint/2010/main" val="1755667284"/>
      </p:ext>
    </p:extLst>
  </p:cSld>
  <p:clrMapOvr>
    <a:masterClrMapping/>
  </p:clrMapOvr>
  <p:transition spd="slow" advClick="0" advTm="1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667000"/>
            <a:ext cx="3276600" cy="4038600"/>
          </a:xfrm>
        </p:spPr>
        <p:txBody>
          <a:bodyPr/>
          <a:lstStyle/>
          <a:p>
            <a:r>
              <a:rPr lang="en-GB" sz="2400" dirty="0"/>
              <a:t>Then watch the </a:t>
            </a:r>
            <a:r>
              <a:rPr lang="en-GB" sz="2400" dirty="0" err="1"/>
              <a:t>Scillonian</a:t>
            </a:r>
            <a:r>
              <a:rPr lang="en-GB" sz="2400" dirty="0"/>
              <a:t> arrive.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Tomorrow we are</a:t>
            </a:r>
            <a:br>
              <a:rPr lang="en-GB" sz="2400" dirty="0"/>
            </a:br>
            <a:r>
              <a:rPr lang="en-GB" sz="2400" dirty="0"/>
              <a:t>aboard to complete our journey to</a:t>
            </a:r>
            <a:br>
              <a:rPr lang="en-GB" sz="2400" dirty="0"/>
            </a:br>
            <a:r>
              <a:rPr lang="en-GB" sz="2400" dirty="0"/>
              <a:t> Lands End.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9629" r="129" b="31982"/>
          <a:stretch/>
        </p:blipFill>
        <p:spPr>
          <a:xfrm>
            <a:off x="152400" y="152400"/>
            <a:ext cx="8810348" cy="244474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76" r="6124" b="7234"/>
          <a:stretch/>
        </p:blipFill>
        <p:spPr>
          <a:xfrm>
            <a:off x="3276600" y="2743200"/>
            <a:ext cx="5655816" cy="3962313"/>
          </a:xfrm>
        </p:spPr>
      </p:pic>
    </p:spTree>
    <p:extLst>
      <p:ext uri="{BB962C8B-B14F-4D97-AF65-F5344CB8AC3E}">
        <p14:creationId xmlns:p14="http://schemas.microsoft.com/office/powerpoint/2010/main" val="1715515518"/>
      </p:ext>
    </p:extLst>
  </p:cSld>
  <p:clrMapOvr>
    <a:masterClrMapping/>
  </p:clrMapOvr>
  <p:transition spd="slow" advClick="0" advTm="1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9235"/>
            <a:ext cx="9144000" cy="1371600"/>
          </a:xfrm>
        </p:spPr>
        <p:txBody>
          <a:bodyPr/>
          <a:lstStyle/>
          <a:p>
            <a:r>
              <a:rPr lang="en-GB" sz="2400" dirty="0"/>
              <a:t>The </a:t>
            </a:r>
            <a:r>
              <a:rPr lang="en-GB" sz="2400" dirty="0" err="1"/>
              <a:t>Scillonian</a:t>
            </a:r>
            <a:r>
              <a:rPr lang="en-GB" sz="2400" dirty="0"/>
              <a:t>, the Scilly Isles passenger ferry,</a:t>
            </a:r>
            <a:br>
              <a:rPr lang="en-GB" sz="2400" dirty="0"/>
            </a:br>
            <a:r>
              <a:rPr lang="en-GB" sz="2400" dirty="0"/>
              <a:t> is Devon built and runs summer months only.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" t="13340" r="3884" b="13520"/>
          <a:stretch/>
        </p:blipFill>
        <p:spPr>
          <a:xfrm>
            <a:off x="152400" y="1632692"/>
            <a:ext cx="8800088" cy="5047765"/>
          </a:xfrm>
        </p:spPr>
      </p:pic>
    </p:spTree>
    <p:extLst>
      <p:ext uri="{BB962C8B-B14F-4D97-AF65-F5344CB8AC3E}">
        <p14:creationId xmlns:p14="http://schemas.microsoft.com/office/powerpoint/2010/main" val="3815216129"/>
      </p:ext>
    </p:extLst>
  </p:cSld>
  <p:clrMapOvr>
    <a:masterClrMapping/>
  </p:clrMapOvr>
  <p:transition spd="slow" advClick="0" advTm="14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34636"/>
            <a:ext cx="9296400" cy="644236"/>
          </a:xfrm>
        </p:spPr>
        <p:txBody>
          <a:bodyPr/>
          <a:lstStyle/>
          <a:p>
            <a:r>
              <a:rPr lang="en-GB" sz="2400" dirty="0"/>
              <a:t>As luggage, containerised for the various islands, is craned aboard.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70" r="-11" b="5321"/>
          <a:stretch/>
        </p:blipFill>
        <p:spPr>
          <a:xfrm>
            <a:off x="152400" y="607505"/>
            <a:ext cx="8763000" cy="6112153"/>
          </a:xfrm>
        </p:spPr>
      </p:pic>
    </p:spTree>
    <p:extLst>
      <p:ext uri="{BB962C8B-B14F-4D97-AF65-F5344CB8AC3E}">
        <p14:creationId xmlns:p14="http://schemas.microsoft.com/office/powerpoint/2010/main" val="872351641"/>
      </p:ext>
    </p:extLst>
  </p:cSld>
  <p:clrMapOvr>
    <a:masterClrMapping/>
  </p:clrMapOvr>
  <p:transition spd="slow" advClick="0" advTm="1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228600" y="28113"/>
            <a:ext cx="4495800" cy="3200400"/>
          </a:xfrm>
        </p:spPr>
        <p:txBody>
          <a:bodyPr/>
          <a:lstStyle/>
          <a:p>
            <a:r>
              <a:rPr lang="en-GB" sz="2400" dirty="0"/>
              <a:t>At 9.15 we are off. </a:t>
            </a:r>
            <a:br>
              <a:rPr lang="en-GB" sz="2400" dirty="0"/>
            </a:br>
            <a:r>
              <a:rPr lang="en-GB" sz="2400" dirty="0"/>
              <a:t>We have 407 passengers aboard and progress out of Penzance, with our top</a:t>
            </a:r>
            <a:br>
              <a:rPr lang="en-GB" sz="2400" dirty="0"/>
            </a:br>
            <a:r>
              <a:rPr lang="en-GB" sz="2400" dirty="0"/>
              <a:t>speed of 15 knots, is brisk.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4165600" cy="312420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05200"/>
            <a:ext cx="4267200" cy="32004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67100"/>
            <a:ext cx="4318000" cy="3238500"/>
          </a:xfrm>
        </p:spPr>
      </p:pic>
    </p:spTree>
    <p:extLst>
      <p:ext uri="{BB962C8B-B14F-4D97-AF65-F5344CB8AC3E}">
        <p14:creationId xmlns:p14="http://schemas.microsoft.com/office/powerpoint/2010/main" val="2312533936"/>
      </p:ext>
    </p:extLst>
  </p:cSld>
  <p:clrMapOvr>
    <a:masterClrMapping/>
  </p:clrMapOvr>
  <p:transition spd="slow" advClick="0" advTm="1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7755"/>
            <a:ext cx="9144000" cy="668045"/>
          </a:xfrm>
        </p:spPr>
        <p:txBody>
          <a:bodyPr/>
          <a:lstStyle/>
          <a:p>
            <a:r>
              <a:rPr lang="en-GB" sz="2400" dirty="0"/>
              <a:t>As we head towards </a:t>
            </a:r>
            <a:r>
              <a:rPr lang="en-GB" sz="2400" dirty="0" err="1"/>
              <a:t>Mousehole</a:t>
            </a:r>
            <a:r>
              <a:rPr lang="en-GB" sz="2400" dirty="0"/>
              <a:t> village and </a:t>
            </a:r>
            <a:r>
              <a:rPr lang="en-GB" sz="2400" dirty="0" err="1"/>
              <a:t>Kemvel</a:t>
            </a:r>
            <a:r>
              <a:rPr lang="en-GB" sz="2400" dirty="0"/>
              <a:t> Point. 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05" b="11756"/>
          <a:stretch/>
        </p:blipFill>
        <p:spPr>
          <a:xfrm>
            <a:off x="152401" y="762000"/>
            <a:ext cx="8822924" cy="5940641"/>
          </a:xfrm>
        </p:spPr>
      </p:pic>
    </p:spTree>
    <p:extLst>
      <p:ext uri="{BB962C8B-B14F-4D97-AF65-F5344CB8AC3E}">
        <p14:creationId xmlns:p14="http://schemas.microsoft.com/office/powerpoint/2010/main" val="1199044702"/>
      </p:ext>
    </p:extLst>
  </p:cSld>
  <p:clrMapOvr>
    <a:masterClrMapping/>
  </p:clrMapOvr>
  <p:transition spd="slow" advClick="0" advTm="1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533400"/>
          </a:xfrm>
        </p:spPr>
        <p:txBody>
          <a:bodyPr/>
          <a:lstStyle/>
          <a:p>
            <a:r>
              <a:rPr lang="en-GB" sz="2400" dirty="0"/>
              <a:t>Then it’s full speed across St. Austell Bay on this 35 minute ride.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9" r="323" b="4243"/>
          <a:stretch/>
        </p:blipFill>
        <p:spPr>
          <a:xfrm>
            <a:off x="152400" y="556285"/>
            <a:ext cx="8839200" cy="6184570"/>
          </a:xfrm>
        </p:spPr>
      </p:pic>
    </p:spTree>
    <p:extLst>
      <p:ext uri="{BB962C8B-B14F-4D97-AF65-F5344CB8AC3E}">
        <p14:creationId xmlns:p14="http://schemas.microsoft.com/office/powerpoint/2010/main" val="1896343394"/>
      </p:ext>
    </p:extLst>
  </p:cSld>
  <p:clrMapOvr>
    <a:masterClrMapping/>
  </p:clrMapOvr>
  <p:transition spd="slow" advClick="0" advTm="1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GB" sz="2400" dirty="0"/>
              <a:t>From out at sea it is obvious why Mousehole is so called!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" b="9325"/>
          <a:stretch/>
        </p:blipFill>
        <p:spPr>
          <a:xfrm>
            <a:off x="152400" y="685800"/>
            <a:ext cx="8814047" cy="5999085"/>
          </a:xfrm>
        </p:spPr>
      </p:pic>
    </p:spTree>
    <p:extLst>
      <p:ext uri="{BB962C8B-B14F-4D97-AF65-F5344CB8AC3E}">
        <p14:creationId xmlns:p14="http://schemas.microsoft.com/office/powerpoint/2010/main" val="2591197149"/>
      </p:ext>
    </p:extLst>
  </p:cSld>
  <p:clrMapOvr>
    <a:masterClrMapping/>
  </p:clrMapOvr>
  <p:transition spd="slow" advClick="0" advTm="1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GB" sz="2400" dirty="0" err="1"/>
              <a:t>Lamorna</a:t>
            </a:r>
            <a:r>
              <a:rPr lang="en-GB" sz="2400" dirty="0"/>
              <a:t> Cove, dotted with houses with Tater Du lighthouse beyond, Cornwall’s newest lighthouse, only opened in 1965.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" r="245" b="6990"/>
          <a:stretch/>
        </p:blipFill>
        <p:spPr>
          <a:xfrm>
            <a:off x="152400" y="914400"/>
            <a:ext cx="8835456" cy="5823751"/>
          </a:xfrm>
        </p:spPr>
      </p:pic>
    </p:spTree>
    <p:extLst>
      <p:ext uri="{BB962C8B-B14F-4D97-AF65-F5344CB8AC3E}">
        <p14:creationId xmlns:p14="http://schemas.microsoft.com/office/powerpoint/2010/main" val="3516597578"/>
      </p:ext>
    </p:extLst>
  </p:cSld>
  <p:clrMapOvr>
    <a:masterClrMapping/>
  </p:clrMapOvr>
  <p:transition spd="slow" advClick="0" advTm="1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38"/>
            <a:ext cx="9144000" cy="906262"/>
          </a:xfrm>
        </p:spPr>
        <p:txBody>
          <a:bodyPr/>
          <a:lstStyle/>
          <a:p>
            <a:r>
              <a:rPr lang="en-GB" sz="2400" dirty="0"/>
              <a:t>Sandy </a:t>
            </a:r>
            <a:r>
              <a:rPr lang="en-GB" sz="2400" dirty="0" err="1"/>
              <a:t>Porthcurno</a:t>
            </a:r>
            <a:r>
              <a:rPr lang="en-GB" sz="2400" dirty="0"/>
              <a:t> next, with the </a:t>
            </a:r>
            <a:r>
              <a:rPr lang="en-GB" sz="2400" dirty="0" err="1"/>
              <a:t>Minnack</a:t>
            </a:r>
            <a:r>
              <a:rPr lang="en-GB" sz="2400" dirty="0"/>
              <a:t> Theatre</a:t>
            </a:r>
            <a:br>
              <a:rPr lang="en-GB" sz="2400" dirty="0"/>
            </a:br>
            <a:r>
              <a:rPr lang="en-GB" sz="2400" dirty="0"/>
              <a:t>on the headland to the left.  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8" b="11580"/>
          <a:stretch/>
        </p:blipFill>
        <p:spPr>
          <a:xfrm>
            <a:off x="152400" y="938436"/>
            <a:ext cx="8763000" cy="5778354"/>
          </a:xfrm>
        </p:spPr>
      </p:pic>
    </p:spTree>
    <p:extLst>
      <p:ext uri="{BB962C8B-B14F-4D97-AF65-F5344CB8AC3E}">
        <p14:creationId xmlns:p14="http://schemas.microsoft.com/office/powerpoint/2010/main" val="2875777950"/>
      </p:ext>
    </p:extLst>
  </p:cSld>
  <p:clrMapOvr>
    <a:masterClrMapping/>
  </p:clrMapOvr>
  <p:transition spd="slow" advClick="0" advTm="1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Nearly there now with </a:t>
            </a:r>
            <a:r>
              <a:rPr lang="en-GB" sz="2400" dirty="0" err="1"/>
              <a:t>Porthcurno</a:t>
            </a:r>
            <a:r>
              <a:rPr lang="en-GB" sz="2400" dirty="0"/>
              <a:t> still to the right and</a:t>
            </a:r>
            <a:br>
              <a:rPr lang="en-GB" sz="2400" dirty="0"/>
            </a:br>
            <a:r>
              <a:rPr lang="en-GB" sz="2400" dirty="0" err="1"/>
              <a:t>Gwennap</a:t>
            </a:r>
            <a:r>
              <a:rPr lang="en-GB" sz="2400" dirty="0"/>
              <a:t> Head, our penultimate headland, directly ahead.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" b="11815"/>
          <a:stretch/>
        </p:blipFill>
        <p:spPr>
          <a:xfrm>
            <a:off x="152401" y="838200"/>
            <a:ext cx="8840680" cy="5855563"/>
          </a:xfrm>
        </p:spPr>
      </p:pic>
    </p:spTree>
    <p:extLst>
      <p:ext uri="{BB962C8B-B14F-4D97-AF65-F5344CB8AC3E}">
        <p14:creationId xmlns:p14="http://schemas.microsoft.com/office/powerpoint/2010/main" val="1676605601"/>
      </p:ext>
    </p:extLst>
  </p:cSld>
  <p:clrMapOvr>
    <a:masterClrMapping/>
  </p:clrMapOvr>
  <p:transition spd="slow" advClick="0" advTm="1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762000"/>
          </a:xfrm>
        </p:spPr>
        <p:txBody>
          <a:bodyPr/>
          <a:lstStyle/>
          <a:p>
            <a:r>
              <a:rPr lang="en-GB" sz="2400" dirty="0"/>
              <a:t>And around </a:t>
            </a:r>
            <a:r>
              <a:rPr lang="en-GB" sz="2400" dirty="0" err="1"/>
              <a:t>Gwennap</a:t>
            </a:r>
            <a:r>
              <a:rPr lang="en-GB" sz="2400" dirty="0"/>
              <a:t> Head is Lands End, </a:t>
            </a:r>
            <a:br>
              <a:rPr lang="en-GB" sz="2400" dirty="0"/>
            </a:br>
            <a:r>
              <a:rPr lang="en-GB" sz="2400" dirty="0"/>
              <a:t>the southern end of this fantastic project. Made it!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7" r="162" b="7694"/>
          <a:stretch/>
        </p:blipFill>
        <p:spPr>
          <a:xfrm>
            <a:off x="228600" y="802807"/>
            <a:ext cx="8686800" cy="5870981"/>
          </a:xfrm>
        </p:spPr>
      </p:pic>
    </p:spTree>
    <p:extLst>
      <p:ext uri="{BB962C8B-B14F-4D97-AF65-F5344CB8AC3E}">
        <p14:creationId xmlns:p14="http://schemas.microsoft.com/office/powerpoint/2010/main" val="1738485606"/>
      </p:ext>
    </p:extLst>
  </p:cSld>
  <p:clrMapOvr>
    <a:masterClrMapping/>
  </p:clrMapOvr>
  <p:transition spd="slow"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18" y="533400"/>
            <a:ext cx="9144000" cy="6248400"/>
          </a:xfrm>
        </p:spPr>
        <p:txBody>
          <a:bodyPr/>
          <a:lstStyle/>
          <a:p>
            <a:r>
              <a:rPr lang="en-GB" sz="7200" dirty="0"/>
              <a:t>The End</a:t>
            </a:r>
            <a:br>
              <a:rPr lang="en-GB" sz="7200" dirty="0"/>
            </a:br>
            <a:br>
              <a:rPr lang="en-GB" sz="7200" dirty="0"/>
            </a:br>
            <a:br>
              <a:rPr lang="en-GB" sz="2400" dirty="0"/>
            </a:br>
            <a:r>
              <a:rPr lang="en-GB" sz="2400" dirty="0"/>
              <a:t>Lands </a:t>
            </a:r>
            <a:r>
              <a:rPr lang="en-GB" sz="2400"/>
              <a:t>End has been </a:t>
            </a:r>
            <a:r>
              <a:rPr lang="en-GB" sz="2400" dirty="0"/>
              <a:t>555 water miles from</a:t>
            </a:r>
            <a:br>
              <a:rPr lang="en-GB" sz="2400" dirty="0"/>
            </a:br>
            <a:r>
              <a:rPr lang="en-GB" sz="2400" dirty="0"/>
              <a:t> Tower Bridge and 1731 water miles from John O’Groats.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What a trip!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1427490936"/>
      </p:ext>
    </p:extLst>
  </p:cSld>
  <p:clrMapOvr>
    <a:masterClrMapping/>
  </p:clrMapOvr>
  <p:transition spd="slow" advClick="0" advTm="3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With sheets down on the windward side to keep the spray out.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1" r="-118" b="1"/>
          <a:stretch/>
        </p:blipFill>
        <p:spPr>
          <a:xfrm>
            <a:off x="228599" y="781234"/>
            <a:ext cx="8773357" cy="5893293"/>
          </a:xfrm>
        </p:spPr>
      </p:pic>
    </p:spTree>
    <p:extLst>
      <p:ext uri="{BB962C8B-B14F-4D97-AF65-F5344CB8AC3E}">
        <p14:creationId xmlns:p14="http://schemas.microsoft.com/office/powerpoint/2010/main" val="568454847"/>
      </p:ext>
    </p:extLst>
  </p:cSld>
  <p:clrMapOvr>
    <a:masterClrMapping/>
  </p:clrMapOvr>
  <p:transition spd="slow" advClick="0" advTm="1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r>
              <a:rPr lang="en-GB" sz="2400" dirty="0"/>
              <a:t>To reach </a:t>
            </a:r>
            <a:r>
              <a:rPr lang="en-GB" sz="2400" dirty="0" err="1"/>
              <a:t>Mevagissey</a:t>
            </a:r>
            <a:r>
              <a:rPr lang="en-GB" sz="2400" dirty="0"/>
              <a:t>, where we unload at the steps </a:t>
            </a:r>
            <a:br>
              <a:rPr lang="en-GB" sz="2400" dirty="0"/>
            </a:br>
            <a:r>
              <a:rPr lang="en-GB" sz="2400" dirty="0"/>
              <a:t>of Lighthouse Quay, the outer harbour wall.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11" r="126" b="1655"/>
          <a:stretch/>
        </p:blipFill>
        <p:spPr>
          <a:xfrm>
            <a:off x="152400" y="852256"/>
            <a:ext cx="8751903" cy="5891073"/>
          </a:xfrm>
        </p:spPr>
      </p:pic>
    </p:spTree>
    <p:extLst>
      <p:ext uri="{BB962C8B-B14F-4D97-AF65-F5344CB8AC3E}">
        <p14:creationId xmlns:p14="http://schemas.microsoft.com/office/powerpoint/2010/main" val="1667986595"/>
      </p:ext>
    </p:extLst>
  </p:cSld>
  <p:clrMapOvr>
    <a:masterClrMapping/>
  </p:clrMapOvr>
  <p:transition spd="slow" advClick="0" advTm="1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533400"/>
          </a:xfrm>
        </p:spPr>
        <p:txBody>
          <a:bodyPr/>
          <a:lstStyle/>
          <a:p>
            <a:r>
              <a:rPr lang="en-GB" sz="2400" dirty="0"/>
              <a:t>This is the Inner Harbour of this once very busy fishing port.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" r="154" b="1682"/>
          <a:stretch/>
        </p:blipFill>
        <p:spPr>
          <a:xfrm>
            <a:off x="228599" y="580658"/>
            <a:ext cx="8686801" cy="6176769"/>
          </a:xfrm>
        </p:spPr>
      </p:pic>
    </p:spTree>
    <p:extLst>
      <p:ext uri="{BB962C8B-B14F-4D97-AF65-F5344CB8AC3E}">
        <p14:creationId xmlns:p14="http://schemas.microsoft.com/office/powerpoint/2010/main" val="824273488"/>
      </p:ext>
    </p:extLst>
  </p:cSld>
  <p:clrMapOvr>
    <a:masterClrMapping/>
  </p:clrMapOvr>
  <p:transition spd="slow" advClick="0" advTm="1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4114800" cy="3124200"/>
          </a:xfrm>
        </p:spPr>
        <p:txBody>
          <a:bodyPr/>
          <a:lstStyle/>
          <a:p>
            <a:r>
              <a:rPr lang="en-GB" sz="2400" dirty="0"/>
              <a:t>The next leg of our journey actually began with an overnight stay at historic Charlestown, a Georgian port slightly higher up</a:t>
            </a:r>
            <a:br>
              <a:rPr lang="en-GB" sz="2400" dirty="0"/>
            </a:br>
            <a:r>
              <a:rPr lang="en-GB" sz="2400" dirty="0"/>
              <a:t> St Austell Bay where Phoenix is berthed.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4267200" cy="3200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"/>
            <a:ext cx="4241800" cy="31813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4267200" cy="3200400"/>
          </a:xfrm>
        </p:spPr>
      </p:pic>
    </p:spTree>
    <p:extLst>
      <p:ext uri="{BB962C8B-B14F-4D97-AF65-F5344CB8AC3E}">
        <p14:creationId xmlns:p14="http://schemas.microsoft.com/office/powerpoint/2010/main" val="3316051547"/>
      </p:ext>
    </p:extLst>
  </p:cSld>
  <p:clrMapOvr>
    <a:masterClrMapping/>
  </p:clrMapOvr>
  <p:transition spd="slow" advClick="0" advTm="12000"/>
</p:sld>
</file>

<file path=ppt/theme/theme1.xml><?xml version="1.0" encoding="utf-8"?>
<a:theme xmlns:a="http://schemas.openxmlformats.org/drawingml/2006/main" name="510. Boating South, Portsmouth, Sep 10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11426</TotalTime>
  <Words>980</Words>
  <Application>Microsoft Office PowerPoint</Application>
  <PresentationFormat>On-screen Show (4:3)</PresentationFormat>
  <Paragraphs>58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Tahoma</vt:lpstr>
      <vt:lpstr>Wingdings</vt:lpstr>
      <vt:lpstr>510. Boating South, Portsmouth, Sep 10</vt:lpstr>
      <vt:lpstr>Exploring Britain  Boating South Part 4  Chapter 14</vt:lpstr>
      <vt:lpstr>We have reached Cornwall and are in wonderful Fowey.</vt:lpstr>
      <vt:lpstr>As, at Whitehouse Quay, the Bessie James approaches, the summer only Fowey to Mevagissey ferry.</vt:lpstr>
      <vt:lpstr>The ferry was busy with pre-booked passengers and I was relieved to make it aboard as we head out of Fowey towards Gribben Head. </vt:lpstr>
      <vt:lpstr>Then it’s full speed across St. Austell Bay on this 35 minute ride. </vt:lpstr>
      <vt:lpstr>With sheets down on the windward side to keep the spray out.</vt:lpstr>
      <vt:lpstr>To reach Mevagissey, where we unload at the steps  of Lighthouse Quay, the outer harbour wall. </vt:lpstr>
      <vt:lpstr>This is the Inner Harbour of this once very busy fishing port.</vt:lpstr>
      <vt:lpstr>The next leg of our journey actually began with an overnight stay at historic Charlestown, a Georgian port slightly higher up  St Austell Bay where Phoenix is berthed.</vt:lpstr>
      <vt:lpstr>And wonderful to see Phoenix lock out on the morning tide.</vt:lpstr>
      <vt:lpstr>We then head back to Mevagissey to await the Bessie Vee.</vt:lpstr>
      <vt:lpstr>And here she is against the harbour wall with the Fowey Ferry and a fishing charter also in attendance.</vt:lpstr>
      <vt:lpstr>As we depart Mevagissey on another perfect day.</vt:lpstr>
      <vt:lpstr>The Bessie Vee mostly operates deep water fishing trips but today will hug the coast as we head for Chapel Point. </vt:lpstr>
      <vt:lpstr>This is skipper Dave Hunkin, from a long established Mevagissey family and has been at sea all his life.</vt:lpstr>
      <vt:lpstr>Gorran Haven passes,  then Dodman Point, another landmark granite headland.</vt:lpstr>
      <vt:lpstr>We are now in Veryan Bay and this is Porthlune Cove with Caerhays Castle behind. </vt:lpstr>
      <vt:lpstr>Slightly further on comes well protected Portloe.</vt:lpstr>
      <vt:lpstr>As we roll towards our next landmark, Gull Rock, off Nare Head.  </vt:lpstr>
      <vt:lpstr>With plenty of spray from turbulence as we pass between the two.</vt:lpstr>
      <vt:lpstr>Gerrans Bay now where, off Portscatho, we find a basking shark.</vt:lpstr>
      <vt:lpstr>Sadly the sea was not calm enough to see its full outline but Skipper Dave called it “pretty big”.</vt:lpstr>
      <vt:lpstr>Then came St Anthony Head and the deep channel of  the Carrick Narrows and Falmouth Harbour. </vt:lpstr>
      <vt:lpstr>Falmouth is an important shipping centre and several  ships were at anchor in the bay for bunkering purposes.  </vt:lpstr>
      <vt:lpstr>Whilst inland, both St. Mawes  and Falmouth are busy with sail.</vt:lpstr>
      <vt:lpstr>As Bessie Vee curves towards the attractive Helford Estuary.</vt:lpstr>
      <vt:lpstr>And it is in the lovely surroundings of the Helford River that we close this trip.</vt:lpstr>
      <vt:lpstr>To follow it, on 27th June 2014, with something more  challenging, rounding the Lizard aboard yacht Tonic.</vt:lpstr>
      <vt:lpstr>As we leaving Falmouth under a threatening sky with Yachtmaster trainee Robert at the helm. </vt:lpstr>
      <vt:lpstr>Robert is taking care to avoid Black Rock, marked by the stone pillar to the right, a real hazard leaving Falmouth Harbour.</vt:lpstr>
      <vt:lpstr>The heavens then open. Tonic rounds the British Isles  three times a year on training runs, an amazing schedule.</vt:lpstr>
      <vt:lpstr>And it is was very good of Elite Sailing to include me in the crew for this section as we pass Porthoustock, near Manacle Point.</vt:lpstr>
      <vt:lpstr>As, in a rolling sea, Nic Mavroudis, our exceptional  Greek skipper, raises sail. </vt:lpstr>
      <vt:lpstr>The weather is changeable and the wind speed increases as we tack towards Coverack and Black Head. </vt:lpstr>
      <vt:lpstr>Squalls approaches.</vt:lpstr>
      <vt:lpstr>And at the peak of the storm Tonic’s gunnel’s touch the water, that’s quite a lean! </vt:lpstr>
      <vt:lpstr>But things clear as we tack back towards the Lizard,  as Lizard Point and tricky tidal races race by.</vt:lpstr>
      <vt:lpstr>We zoom past Porthleven.</vt:lpstr>
      <vt:lpstr>And receive a further downpour in Mount’s Bay.</vt:lpstr>
      <vt:lpstr>Then in clearing conditions reach spectacular  St. Michael’s Mount, Marazion.</vt:lpstr>
      <vt:lpstr>As everything miraculously clears for our approach to Penzance.</vt:lpstr>
      <vt:lpstr>Penzance Harbour is controlled by a rotary gate, open only near high tide, as the Gry Maritha, the Scilly Isles cargo ship, emerges.</vt:lpstr>
      <vt:lpstr>Heading for the open gate we pass two trawlers, moored on the harbour wall awaiting access to Penzance dry dock. </vt:lpstr>
      <vt:lpstr>Nic manoeuvres us to our mooring as we bid farewell, once more, to the amazing yacht Tonic.</vt:lpstr>
      <vt:lpstr>Then watch the Scillonian arrive.  Tomorrow we are aboard to complete our journey to  Lands End.</vt:lpstr>
      <vt:lpstr>The Scillonian, the Scilly Isles passenger ferry,  is Devon built and runs summer months only. </vt:lpstr>
      <vt:lpstr>As luggage, containerised for the various islands, is craned aboard.</vt:lpstr>
      <vt:lpstr>At 9.15 we are off.  We have 407 passengers aboard and progress out of Penzance, with our top speed of 15 knots, is brisk. </vt:lpstr>
      <vt:lpstr>As we head towards Mousehole village and Kemvel Point.  </vt:lpstr>
      <vt:lpstr>From out at sea it is obvious why Mousehole is so called! </vt:lpstr>
      <vt:lpstr>Lamorna Cove, dotted with houses with Tater Du lighthouse beyond, Cornwall’s newest lighthouse, only opened in 1965.</vt:lpstr>
      <vt:lpstr>Sandy Porthcurno next, with the Minnack Theatre on the headland to the left.   </vt:lpstr>
      <vt:lpstr>Nearly there now with Porthcurno still to the right and Gwennap Head, our penultimate headland, directly ahead.</vt:lpstr>
      <vt:lpstr>And around Gwennap Head is Lands End,  the southern end of this fantastic project. Made it!</vt:lpstr>
      <vt:lpstr>The End   Lands End has been 555 water miles from  Tower Bridge and 1731 water miles from John O’Groats.  What a trip!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Britain   Boating South   Part 4</dc:title>
  <dc:creator>John</dc:creator>
  <cp:lastModifiedBy>John Goldrick</cp:lastModifiedBy>
  <cp:revision>124</cp:revision>
  <dcterms:created xsi:type="dcterms:W3CDTF">2006-08-16T00:00:00Z</dcterms:created>
  <dcterms:modified xsi:type="dcterms:W3CDTF">2022-12-13T21:19:23Z</dcterms:modified>
</cp:coreProperties>
</file>