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88" r:id="rId3"/>
    <p:sldId id="289" r:id="rId4"/>
    <p:sldId id="276" r:id="rId5"/>
    <p:sldId id="277" r:id="rId6"/>
    <p:sldId id="278" r:id="rId7"/>
    <p:sldId id="287" r:id="rId8"/>
    <p:sldId id="291" r:id="rId9"/>
    <p:sldId id="293" r:id="rId10"/>
    <p:sldId id="290" r:id="rId11"/>
    <p:sldId id="286" r:id="rId12"/>
    <p:sldId id="279" r:id="rId13"/>
    <p:sldId id="281" r:id="rId14"/>
    <p:sldId id="306" r:id="rId15"/>
    <p:sldId id="282" r:id="rId16"/>
    <p:sldId id="294" r:id="rId17"/>
    <p:sldId id="295" r:id="rId18"/>
    <p:sldId id="296" r:id="rId19"/>
    <p:sldId id="262" r:id="rId20"/>
    <p:sldId id="259" r:id="rId21"/>
    <p:sldId id="260" r:id="rId22"/>
    <p:sldId id="272" r:id="rId23"/>
    <p:sldId id="263" r:id="rId24"/>
    <p:sldId id="299" r:id="rId25"/>
    <p:sldId id="301" r:id="rId26"/>
    <p:sldId id="300" r:id="rId27"/>
    <p:sldId id="264" r:id="rId28"/>
    <p:sldId id="302" r:id="rId29"/>
    <p:sldId id="304" r:id="rId30"/>
    <p:sldId id="267" r:id="rId31"/>
    <p:sldId id="266" r:id="rId32"/>
    <p:sldId id="268" r:id="rId33"/>
    <p:sldId id="269" r:id="rId34"/>
    <p:sldId id="305" r:id="rId35"/>
    <p:sldId id="297" r:id="rId36"/>
    <p:sldId id="307" r:id="rId37"/>
    <p:sldId id="314" r:id="rId38"/>
    <p:sldId id="311" r:id="rId39"/>
    <p:sldId id="313" r:id="rId40"/>
    <p:sldId id="312" r:id="rId41"/>
    <p:sldId id="309" r:id="rId42"/>
    <p:sldId id="310" r:id="rId43"/>
    <p:sldId id="315" r:id="rId44"/>
    <p:sldId id="317" r:id="rId45"/>
    <p:sldId id="318" r:id="rId46"/>
    <p:sldId id="319" r:id="rId47"/>
    <p:sldId id="320" r:id="rId48"/>
    <p:sldId id="321" r:id="rId49"/>
    <p:sldId id="322" r:id="rId50"/>
    <p:sldId id="323" r:id="rId51"/>
    <p:sldId id="324" r:id="rId52"/>
    <p:sldId id="325" r:id="rId53"/>
    <p:sldId id="326" r:id="rId54"/>
    <p:sldId id="327" r:id="rId55"/>
    <p:sldId id="330" r:id="rId56"/>
    <p:sldId id="329" r:id="rId57"/>
    <p:sldId id="335" r:id="rId58"/>
    <p:sldId id="336" r:id="rId59"/>
    <p:sldId id="334" r:id="rId60"/>
    <p:sldId id="333" r:id="rId61"/>
    <p:sldId id="337" r:id="rId62"/>
    <p:sldId id="362" r:id="rId63"/>
    <p:sldId id="340" r:id="rId64"/>
    <p:sldId id="363" r:id="rId65"/>
    <p:sldId id="343" r:id="rId66"/>
    <p:sldId id="344" r:id="rId67"/>
    <p:sldId id="345" r:id="rId68"/>
    <p:sldId id="346" r:id="rId69"/>
    <p:sldId id="349" r:id="rId70"/>
    <p:sldId id="348" r:id="rId71"/>
    <p:sldId id="350" r:id="rId72"/>
    <p:sldId id="351" r:id="rId73"/>
    <p:sldId id="352" r:id="rId74"/>
    <p:sldId id="353" r:id="rId75"/>
    <p:sldId id="354" r:id="rId76"/>
    <p:sldId id="355" r:id="rId77"/>
    <p:sldId id="357" r:id="rId78"/>
    <p:sldId id="356" r:id="rId79"/>
    <p:sldId id="364" r:id="rId80"/>
    <p:sldId id="393" r:id="rId81"/>
    <p:sldId id="366" r:id="rId82"/>
    <p:sldId id="365" r:id="rId83"/>
    <p:sldId id="396" r:id="rId84"/>
    <p:sldId id="368" r:id="rId85"/>
    <p:sldId id="369" r:id="rId86"/>
    <p:sldId id="370" r:id="rId87"/>
    <p:sldId id="371" r:id="rId88"/>
    <p:sldId id="372" r:id="rId89"/>
    <p:sldId id="373" r:id="rId90"/>
    <p:sldId id="397" r:id="rId91"/>
    <p:sldId id="395" r:id="rId92"/>
    <p:sldId id="375" r:id="rId93"/>
    <p:sldId id="376" r:id="rId94"/>
    <p:sldId id="374" r:id="rId95"/>
    <p:sldId id="378" r:id="rId96"/>
    <p:sldId id="377" r:id="rId97"/>
    <p:sldId id="380" r:id="rId98"/>
    <p:sldId id="379" r:id="rId99"/>
    <p:sldId id="382" r:id="rId100"/>
    <p:sldId id="381" r:id="rId101"/>
    <p:sldId id="383" r:id="rId102"/>
    <p:sldId id="390" r:id="rId103"/>
    <p:sldId id="385" r:id="rId104"/>
    <p:sldId id="386" r:id="rId105"/>
    <p:sldId id="387" r:id="rId106"/>
    <p:sldId id="392" r:id="rId107"/>
    <p:sldId id="391" r:id="rId108"/>
    <p:sldId id="398" r:id="rId109"/>
    <p:sldId id="399" r:id="rId110"/>
    <p:sldId id="400" r:id="rId111"/>
    <p:sldId id="401" r:id="rId112"/>
    <p:sldId id="402" r:id="rId113"/>
    <p:sldId id="405" r:id="rId114"/>
    <p:sldId id="408" r:id="rId115"/>
    <p:sldId id="414" r:id="rId116"/>
    <p:sldId id="406" r:id="rId117"/>
    <p:sldId id="411" r:id="rId118"/>
    <p:sldId id="412" r:id="rId119"/>
    <p:sldId id="413" r:id="rId120"/>
    <p:sldId id="415"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0" d="100"/>
          <a:sy n="120" d="100"/>
        </p:scale>
        <p:origin x="134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Goldrick" userId="5685489af5ef2d96" providerId="LiveId" clId="{EA0321EC-8695-4E98-A2B9-434243620C5C}"/>
    <pc:docChg chg="addSld delSld">
      <pc:chgData name="John Goldrick" userId="5685489af5ef2d96" providerId="LiveId" clId="{EA0321EC-8695-4E98-A2B9-434243620C5C}" dt="2022-11-18T21:35:45.602" v="11" actId="2696"/>
      <pc:docMkLst>
        <pc:docMk/>
      </pc:docMkLst>
      <pc:sldChg chg="new del">
        <pc:chgData name="John Goldrick" userId="5685489af5ef2d96" providerId="LiveId" clId="{EA0321EC-8695-4E98-A2B9-434243620C5C}" dt="2022-11-18T21:35:16.491" v="6" actId="2696"/>
        <pc:sldMkLst>
          <pc:docMk/>
          <pc:sldMk cId="936540636" sldId="416"/>
        </pc:sldMkLst>
      </pc:sldChg>
      <pc:sldChg chg="new del">
        <pc:chgData name="John Goldrick" userId="5685489af5ef2d96" providerId="LiveId" clId="{EA0321EC-8695-4E98-A2B9-434243620C5C}" dt="2022-11-18T21:35:19.419" v="7" actId="2696"/>
        <pc:sldMkLst>
          <pc:docMk/>
          <pc:sldMk cId="526574118" sldId="417"/>
        </pc:sldMkLst>
      </pc:sldChg>
      <pc:sldChg chg="new del">
        <pc:chgData name="John Goldrick" userId="5685489af5ef2d96" providerId="LiveId" clId="{EA0321EC-8695-4E98-A2B9-434243620C5C}" dt="2022-11-18T21:35:21.771" v="8" actId="2696"/>
        <pc:sldMkLst>
          <pc:docMk/>
          <pc:sldMk cId="4088482036" sldId="418"/>
        </pc:sldMkLst>
      </pc:sldChg>
      <pc:sldChg chg="new del">
        <pc:chgData name="John Goldrick" userId="5685489af5ef2d96" providerId="LiveId" clId="{EA0321EC-8695-4E98-A2B9-434243620C5C}" dt="2022-11-18T21:35:27.299" v="9" actId="2696"/>
        <pc:sldMkLst>
          <pc:docMk/>
          <pc:sldMk cId="4222212970" sldId="419"/>
        </pc:sldMkLst>
      </pc:sldChg>
      <pc:sldChg chg="new del">
        <pc:chgData name="John Goldrick" userId="5685489af5ef2d96" providerId="LiveId" clId="{EA0321EC-8695-4E98-A2B9-434243620C5C}" dt="2022-11-18T21:35:30.345" v="10" actId="2696"/>
        <pc:sldMkLst>
          <pc:docMk/>
          <pc:sldMk cId="1101099114" sldId="420"/>
        </pc:sldMkLst>
      </pc:sldChg>
      <pc:sldChg chg="new del">
        <pc:chgData name="John Goldrick" userId="5685489af5ef2d96" providerId="LiveId" clId="{EA0321EC-8695-4E98-A2B9-434243620C5C}" dt="2022-11-18T21:35:45.602" v="11" actId="2696"/>
        <pc:sldMkLst>
          <pc:docMk/>
          <pc:sldMk cId="3935626830" sldId="42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717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A3CE1A-1D87-49F9-BD29-48D426AF0F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5921850"/>
      </p:ext>
    </p:extLst>
  </p:cSld>
  <p:clrMapOvr>
    <a:masterClrMapping/>
  </p:clrMapOvr>
  <p:transition spd="slow" advClick="0" advTm="12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F08BF5-7B10-4C6A-849B-183F4E6842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2892636"/>
      </p:ext>
    </p:extLst>
  </p:cSld>
  <p:clrMapOvr>
    <a:masterClrMapping/>
  </p:clrMapOvr>
  <p:transition spd="slow" advClick="0" advTm="12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ACBC07-FDF4-4206-826B-9050342F01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0390510"/>
      </p:ext>
    </p:extLst>
  </p:cSld>
  <p:clrMapOvr>
    <a:masterClrMapping/>
  </p:clrMapOvr>
  <p:transition spd="slow" advClick="0" advTm="12000"/>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57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A0E4D6F-26CA-4B7B-90B0-C10D352721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6385071"/>
      </p:ext>
    </p:extLst>
  </p:cSld>
  <p:clrMapOvr>
    <a:masterClrMapping/>
  </p:clrMapOvr>
  <p:transition spd="slow" advClick="0" advTm="12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518F986-F422-498A-9D3F-A5758736C6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4991142"/>
      </p:ext>
    </p:extLst>
  </p:cSld>
  <p:clrMapOvr>
    <a:masterClrMapping/>
  </p:clrMapOvr>
  <p:transition spd="slow" advClick="0" advTm="12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972631-44BA-4E15-900C-FF16F630DC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1046745"/>
      </p:ext>
    </p:extLst>
  </p:cSld>
  <p:clrMapOvr>
    <a:masterClrMapping/>
  </p:clrMapOvr>
  <p:transition spd="slow" advClick="0" advTm="12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4FC3D6-3435-45E1-A51D-CB7058CEDA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0112907"/>
      </p:ext>
    </p:extLst>
  </p:cSld>
  <p:clrMapOvr>
    <a:masterClrMapping/>
  </p:clrMapOvr>
  <p:transition spd="slow" advClick="0" advTm="12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FBA083-49BB-4C6B-887A-26C1ACA347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5047618"/>
      </p:ext>
    </p:extLst>
  </p:cSld>
  <p:clrMapOvr>
    <a:masterClrMapping/>
  </p:clrMapOvr>
  <p:transition spd="slow" advClick="0" advTm="12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4B7D270-EED4-477E-AE08-3DC912B4F0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1520192"/>
      </p:ext>
    </p:extLst>
  </p:cSld>
  <p:clrMapOvr>
    <a:masterClrMapping/>
  </p:clrMapOvr>
  <p:transition spd="slow" advClick="0" advTm="12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A7D5134-61BA-46FA-BDCE-3E7BDEDA62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5116415"/>
      </p:ext>
    </p:extLst>
  </p:cSld>
  <p:clrMapOvr>
    <a:masterClrMapping/>
  </p:clrMapOvr>
  <p:transition spd="slow" advClick="0" advTm="12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FCDD71-084F-4EC7-949E-B2D170285F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2017699"/>
      </p:ext>
    </p:extLst>
  </p:cSld>
  <p:clrMapOvr>
    <a:masterClrMapping/>
  </p:clrMapOvr>
  <p:transition spd="slow" advClick="0" advTm="12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8E24F9-CAE7-4002-965A-EBCEA746D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3704996"/>
      </p:ext>
    </p:extLst>
  </p:cSld>
  <p:clrMapOvr>
    <a:masterClrMapping/>
  </p:clrMapOvr>
  <p:transition spd="slow" advClick="0" advTm="12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892626-1503-4917-BC48-7D6DC6E6A3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3772077"/>
      </p:ext>
    </p:extLst>
  </p:cSld>
  <p:clrMapOvr>
    <a:masterClrMapping/>
  </p:clrMapOvr>
  <p:transition spd="slow" advClick="0" advTm="12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latin typeface="Arial"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latin typeface="Arial"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fontAlgn="base">
              <a:spcBef>
                <a:spcPct val="0"/>
              </a:spcBef>
              <a:spcAft>
                <a:spcPct val="0"/>
              </a:spcAft>
              <a:defRPr/>
            </a:pPr>
            <a:fld id="{E0FF7926-2365-48BA-8D2B-CBFF0BFAA749}" type="slidenum">
              <a:rPr lang="en-US">
                <a:solidFill>
                  <a:srgbClr val="FFFFFF"/>
                </a:solidFill>
                <a:latin typeface="Arial" charset="0"/>
              </a:rPr>
              <a:pPr fontAlgn="base">
                <a:spcBef>
                  <a:spcPct val="0"/>
                </a:spcBef>
                <a:spcAft>
                  <a:spcPct val="0"/>
                </a:spcAft>
                <a:defRPr/>
              </a:pPr>
              <a:t>‹#›</a:t>
            </a:fld>
            <a:endParaRPr lang="en-US">
              <a:solidFill>
                <a:srgbClr val="FFFFFF"/>
              </a:solidFill>
              <a:latin typeface="Arial" charset="0"/>
            </a:endParaRPr>
          </a:p>
        </p:txBody>
      </p:sp>
    </p:spTree>
    <p:extLst>
      <p:ext uri="{BB962C8B-B14F-4D97-AF65-F5344CB8AC3E}">
        <p14:creationId xmlns:p14="http://schemas.microsoft.com/office/powerpoint/2010/main" val="380278504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advClick="0" advTm="1200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1" fontAlgn="base" hangingPunct="1">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3.xml"/><Relationship Id="rId4" Type="http://schemas.openxmlformats.org/officeDocument/2006/relationships/image" Target="../media/image148.jpeg"/></Relationships>
</file>

<file path=ppt/slides/_rels/slide11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3.xml"/><Relationship Id="rId4" Type="http://schemas.openxmlformats.org/officeDocument/2006/relationships/image" Target="../media/image154.jpeg"/></Relationships>
</file>

<file path=ppt/slides/_rels/slide11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jpe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19.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3.xml"/><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2.xml"/><Relationship Id="rId4" Type="http://schemas.openxmlformats.org/officeDocument/2006/relationships/image" Target="../media/image90.jpeg"/></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2.xml"/><Relationship Id="rId4" Type="http://schemas.openxmlformats.org/officeDocument/2006/relationships/image" Target="../media/image93.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3.xml"/><Relationship Id="rId4" Type="http://schemas.openxmlformats.org/officeDocument/2006/relationships/image" Target="../media/image99.jpeg"/></Relationships>
</file>

<file path=ppt/slides/_rels/slide7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3.xml"/><Relationship Id="rId4" Type="http://schemas.openxmlformats.org/officeDocument/2006/relationships/image" Target="../media/image105.jpeg"/></Relationships>
</file>

<file path=ppt/slides/_rels/slide7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26.jpeg"/><Relationship Id="rId1" Type="http://schemas.openxmlformats.org/officeDocument/2006/relationships/slideLayout" Target="../slideLayouts/slideLayout13.xml"/><Relationship Id="rId5" Type="http://schemas.openxmlformats.org/officeDocument/2006/relationships/image" Target="../media/image128.jpeg"/><Relationship Id="rId4" Type="http://schemas.openxmlformats.org/officeDocument/2006/relationships/image" Target="../media/image127.jpeg"/></Relationships>
</file>

<file path=ppt/slides/_rels/slide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0" y="304800"/>
            <a:ext cx="8928100" cy="2940050"/>
          </a:xfrm>
        </p:spPr>
        <p:txBody>
          <a:bodyPr/>
          <a:lstStyle/>
          <a:p>
            <a:pPr>
              <a:defRPr/>
            </a:pPr>
            <a:r>
              <a:rPr lang="en-GB" dirty="0">
                <a:solidFill>
                  <a:srgbClr val="E5FFFF"/>
                </a:solidFill>
              </a:rPr>
              <a:t>Exploring Britain</a:t>
            </a:r>
            <a:br>
              <a:rPr lang="en-GB" dirty="0">
                <a:solidFill>
                  <a:srgbClr val="E5FFFF"/>
                </a:solidFill>
              </a:rPr>
            </a:br>
            <a:br>
              <a:rPr lang="en-GB" sz="3200" dirty="0">
                <a:solidFill>
                  <a:srgbClr val="E5FFFF"/>
                </a:solidFill>
              </a:rPr>
            </a:br>
            <a:r>
              <a:rPr lang="en-GB" sz="3400" dirty="0">
                <a:solidFill>
                  <a:srgbClr val="E5FFFF"/>
                </a:solidFill>
              </a:rPr>
              <a:t>Boating South Part 3</a:t>
            </a:r>
            <a:br>
              <a:rPr lang="en-GB" sz="3400" dirty="0">
                <a:solidFill>
                  <a:srgbClr val="E5FFFF"/>
                </a:solidFill>
              </a:rPr>
            </a:br>
            <a:br>
              <a:rPr lang="en-GB" sz="3400" dirty="0">
                <a:solidFill>
                  <a:srgbClr val="E5FFFF"/>
                </a:solidFill>
              </a:rPr>
            </a:br>
            <a:r>
              <a:rPr lang="en-GB" sz="3400" dirty="0">
                <a:solidFill>
                  <a:srgbClr val="E5FFFF"/>
                </a:solidFill>
              </a:rPr>
              <a:t>Chapter 13</a:t>
            </a:r>
            <a:endParaRPr lang="en-US" sz="4000" dirty="0"/>
          </a:p>
        </p:txBody>
      </p:sp>
      <p:sp>
        <p:nvSpPr>
          <p:cNvPr id="8195" name="Rectangle 3"/>
          <p:cNvSpPr>
            <a:spLocks noGrp="1" noChangeArrowheads="1"/>
          </p:cNvSpPr>
          <p:nvPr>
            <p:ph type="subTitle" idx="1"/>
          </p:nvPr>
        </p:nvSpPr>
        <p:spPr>
          <a:xfrm>
            <a:off x="457200" y="3810000"/>
            <a:ext cx="8208963" cy="2447925"/>
          </a:xfrm>
        </p:spPr>
        <p:txBody>
          <a:bodyPr/>
          <a:lstStyle/>
          <a:p>
            <a:pPr eaLnBrk="1" hangingPunct="1">
              <a:defRPr/>
            </a:pPr>
            <a:r>
              <a:rPr lang="en-GB" dirty="0"/>
              <a:t>Devon</a:t>
            </a:r>
          </a:p>
          <a:p>
            <a:pPr eaLnBrk="1" hangingPunct="1">
              <a:defRPr/>
            </a:pPr>
            <a:endParaRPr lang="en-GB" dirty="0"/>
          </a:p>
          <a:p>
            <a:pPr eaLnBrk="1" hangingPunct="1">
              <a:defRPr/>
            </a:pPr>
            <a:r>
              <a:rPr lang="en-GB" dirty="0"/>
              <a:t>2</a:t>
            </a:r>
            <a:r>
              <a:rPr lang="en-GB" baseline="30000" dirty="0"/>
              <a:t>nd</a:t>
            </a:r>
            <a:r>
              <a:rPr lang="en-GB" dirty="0"/>
              <a:t> October 2011 to 9</a:t>
            </a:r>
            <a:r>
              <a:rPr lang="en-GB" baseline="30000" dirty="0"/>
              <a:t>th</a:t>
            </a:r>
            <a:r>
              <a:rPr lang="en-GB" dirty="0"/>
              <a:t> August 2013 </a:t>
            </a:r>
          </a:p>
        </p:txBody>
      </p:sp>
    </p:spTree>
    <p:extLst>
      <p:ext uri="{BB962C8B-B14F-4D97-AF65-F5344CB8AC3E}">
        <p14:creationId xmlns:p14="http://schemas.microsoft.com/office/powerpoint/2010/main" val="2220489624"/>
      </p:ext>
    </p:extLst>
  </p:cSld>
  <p:clrMapOvr>
    <a:masterClrMapping/>
  </p:clrMapOvr>
  <p:transition spd="slow" advClick="0"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fade">
                                      <p:cBhvr>
                                        <p:cTn id="12" dur="2000"/>
                                        <p:tgtEl>
                                          <p:spTgt spid="819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fade">
                                      <p:cBhvr>
                                        <p:cTn id="17" dur="2000"/>
                                        <p:tgtEl>
                                          <p:spTgt spid="8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3200" y="2743200"/>
            <a:ext cx="2514600" cy="3962400"/>
          </a:xfrm>
        </p:spPr>
        <p:txBody>
          <a:bodyPr/>
          <a:lstStyle/>
          <a:p>
            <a:r>
              <a:rPr lang="en-GB" sz="2400" dirty="0"/>
              <a:t>Five miles of inaccessible </a:t>
            </a:r>
            <a:r>
              <a:rPr lang="en-GB" sz="2400" dirty="0" err="1"/>
              <a:t>undercliff</a:t>
            </a:r>
            <a:r>
              <a:rPr lang="en-GB" sz="2400" dirty="0"/>
              <a:t> follow, as we pass </a:t>
            </a:r>
            <a:r>
              <a:rPr lang="en-GB" sz="2400" dirty="0" err="1"/>
              <a:t>Pinhay</a:t>
            </a:r>
            <a:r>
              <a:rPr lang="en-GB" sz="2400" dirty="0"/>
              <a:t> Bay and Humble Point.</a:t>
            </a:r>
          </a:p>
        </p:txBody>
      </p:sp>
      <p:pic>
        <p:nvPicPr>
          <p:cNvPr id="7" name="Content Placeholder 6"/>
          <p:cNvPicPr>
            <a:picLocks noGrp="1" noChangeAspect="1"/>
          </p:cNvPicPr>
          <p:nvPr>
            <p:ph sz="half" idx="1"/>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27429" r="34" b="35633"/>
          <a:stretch/>
        </p:blipFill>
        <p:spPr>
          <a:xfrm>
            <a:off x="152400" y="152400"/>
            <a:ext cx="8831802" cy="2404369"/>
          </a:xfrm>
        </p:spPr>
      </p:pic>
      <p:pic>
        <p:nvPicPr>
          <p:cNvPr id="8" name="Content Placeholder 7"/>
          <p:cNvPicPr>
            <a:picLocks noGrp="1" noChangeAspect="1"/>
          </p:cNvPicPr>
          <p:nvPr>
            <p:ph sz="half" idx="2"/>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101" t="12164" r="169" b="5029"/>
          <a:stretch/>
        </p:blipFill>
        <p:spPr>
          <a:xfrm>
            <a:off x="152400" y="2743200"/>
            <a:ext cx="6375777" cy="3962400"/>
          </a:xfrm>
        </p:spPr>
      </p:pic>
    </p:spTree>
    <p:extLst>
      <p:ext uri="{BB962C8B-B14F-4D97-AF65-F5344CB8AC3E}">
        <p14:creationId xmlns:p14="http://schemas.microsoft.com/office/powerpoint/2010/main" val="3244064535"/>
      </p:ext>
    </p:extLst>
  </p:cSld>
  <p:clrMapOvr>
    <a:masterClrMapping/>
  </p:clrMapOvr>
  <p:transition spd="slow" advClick="0" advTm="12000"/>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40"/>
            <a:ext cx="9296400" cy="610340"/>
          </a:xfrm>
        </p:spPr>
        <p:txBody>
          <a:bodyPr/>
          <a:lstStyle/>
          <a:p>
            <a:r>
              <a:rPr lang="en-GB" sz="2400" dirty="0"/>
              <a:t>Burgh Island passes, causeway connected with an exclusive hotel.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028" r="309" b="-1"/>
          <a:stretch/>
        </p:blipFill>
        <p:spPr>
          <a:xfrm>
            <a:off x="152400" y="648070"/>
            <a:ext cx="8805169" cy="6092558"/>
          </a:xfrm>
        </p:spPr>
      </p:pic>
    </p:spTree>
    <p:extLst>
      <p:ext uri="{BB962C8B-B14F-4D97-AF65-F5344CB8AC3E}">
        <p14:creationId xmlns:p14="http://schemas.microsoft.com/office/powerpoint/2010/main" val="2721145668"/>
      </p:ext>
    </p:extLst>
  </p:cSld>
  <p:clrMapOvr>
    <a:masterClrMapping/>
  </p:clrMapOvr>
  <p:transition spd="slow" advClick="0" advTm="1200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GB" sz="2400" dirty="0"/>
              <a:t>The coastline becomes softer approaching Plymouth.</a:t>
            </a:r>
            <a:br>
              <a:rPr lang="en-GB" sz="2400" dirty="0"/>
            </a:br>
            <a:r>
              <a:rPr lang="en-GB" sz="2400" dirty="0"/>
              <a:t>This is the Great Mew Stone guarding Plymouth Sound.</a:t>
            </a:r>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1" t="9658" r="-17" b="3812"/>
          <a:stretch/>
        </p:blipFill>
        <p:spPr>
          <a:xfrm>
            <a:off x="152400" y="985421"/>
            <a:ext cx="8840680" cy="5736456"/>
          </a:xfrm>
        </p:spPr>
      </p:pic>
    </p:spTree>
    <p:extLst>
      <p:ext uri="{BB962C8B-B14F-4D97-AF65-F5344CB8AC3E}">
        <p14:creationId xmlns:p14="http://schemas.microsoft.com/office/powerpoint/2010/main" val="768378988"/>
      </p:ext>
    </p:extLst>
  </p:cSld>
  <p:clrMapOvr>
    <a:masterClrMapping/>
  </p:clrMapOvr>
  <p:transition spd="slow" advClick="0" advTm="12000"/>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838200"/>
          </a:xfrm>
        </p:spPr>
        <p:txBody>
          <a:bodyPr/>
          <a:lstStyle/>
          <a:p>
            <a:r>
              <a:rPr lang="en-GB" sz="2400" dirty="0"/>
              <a:t>And here, in Plymouth Sound with </a:t>
            </a:r>
            <a:r>
              <a:rPr lang="en-GB" sz="2400" dirty="0" err="1"/>
              <a:t>Cawsand</a:t>
            </a:r>
            <a:r>
              <a:rPr lang="en-GB" sz="2400" dirty="0"/>
              <a:t> ahead,</a:t>
            </a:r>
            <a:br>
              <a:rPr lang="en-GB" sz="2400" dirty="0"/>
            </a:br>
            <a:r>
              <a:rPr lang="en-GB" sz="2400" dirty="0"/>
              <a:t>we curve out to sea for some fishing.</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838200"/>
            <a:ext cx="8801100" cy="5867400"/>
          </a:xfrm>
        </p:spPr>
      </p:pic>
    </p:spTree>
    <p:extLst>
      <p:ext uri="{BB962C8B-B14F-4D97-AF65-F5344CB8AC3E}">
        <p14:creationId xmlns:p14="http://schemas.microsoft.com/office/powerpoint/2010/main" val="2611498307"/>
      </p:ext>
    </p:extLst>
  </p:cSld>
  <p:clrMapOvr>
    <a:masterClrMapping/>
  </p:clrMapOvr>
  <p:transition spd="slow" advClick="0" advTm="12000"/>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GB" sz="2400" dirty="0" err="1"/>
              <a:t>Ros</a:t>
            </a:r>
            <a:r>
              <a:rPr lang="en-GB" sz="2400" dirty="0"/>
              <a:t> and Phil concentrate as Kate gets the first mackerel.</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696" r="-279" b="1396"/>
          <a:stretch/>
        </p:blipFill>
        <p:spPr>
          <a:xfrm>
            <a:off x="152400" y="685800"/>
            <a:ext cx="8787414" cy="5974672"/>
          </a:xfrm>
        </p:spPr>
      </p:pic>
    </p:spTree>
    <p:extLst>
      <p:ext uri="{BB962C8B-B14F-4D97-AF65-F5344CB8AC3E}">
        <p14:creationId xmlns:p14="http://schemas.microsoft.com/office/powerpoint/2010/main" val="2974471190"/>
      </p:ext>
    </p:extLst>
  </p:cSld>
  <p:clrMapOvr>
    <a:masterClrMapping/>
  </p:clrMapOvr>
  <p:transition spd="slow" advClick="0" advTm="12000"/>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495"/>
            <a:ext cx="9144000" cy="551895"/>
          </a:xfrm>
        </p:spPr>
        <p:txBody>
          <a:bodyPr/>
          <a:lstStyle/>
          <a:p>
            <a:r>
              <a:rPr lang="en-GB" sz="2400" dirty="0"/>
              <a:t>Then Ian has a bite.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071" r="324" b="1223"/>
          <a:stretch/>
        </p:blipFill>
        <p:spPr>
          <a:xfrm>
            <a:off x="152400" y="594804"/>
            <a:ext cx="8796291" cy="6135949"/>
          </a:xfrm>
        </p:spPr>
      </p:pic>
    </p:spTree>
    <p:extLst>
      <p:ext uri="{BB962C8B-B14F-4D97-AF65-F5344CB8AC3E}">
        <p14:creationId xmlns:p14="http://schemas.microsoft.com/office/powerpoint/2010/main" val="284353818"/>
      </p:ext>
    </p:extLst>
  </p:cSld>
  <p:clrMapOvr>
    <a:masterClrMapping/>
  </p:clrMapOvr>
  <p:transition spd="slow" advClick="0" advTm="12000"/>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lstStyle/>
          <a:p>
            <a:r>
              <a:rPr lang="en-GB" sz="2400" dirty="0"/>
              <a:t>…………And lands a Pollock.</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633" r="3884" b="6185"/>
          <a:stretch/>
        </p:blipFill>
        <p:spPr>
          <a:xfrm>
            <a:off x="228600" y="569733"/>
            <a:ext cx="8686800" cy="6112933"/>
          </a:xfrm>
        </p:spPr>
      </p:pic>
    </p:spTree>
    <p:extLst>
      <p:ext uri="{BB962C8B-B14F-4D97-AF65-F5344CB8AC3E}">
        <p14:creationId xmlns:p14="http://schemas.microsoft.com/office/powerpoint/2010/main" val="782045522"/>
      </p:ext>
    </p:extLst>
  </p:cSld>
  <p:clrMapOvr>
    <a:masterClrMapping/>
  </p:clrMapOvr>
  <p:transition spd="slow" advClick="0" advTm="12000"/>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GB" sz="2400" dirty="0"/>
              <a:t>Then the other Ian gets an even bigger one!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1" t="66" r="1289" b="1"/>
          <a:stretch/>
        </p:blipFill>
        <p:spPr>
          <a:xfrm>
            <a:off x="152399" y="657348"/>
            <a:ext cx="8839201" cy="6069706"/>
          </a:xfrm>
        </p:spPr>
      </p:pic>
    </p:spTree>
    <p:extLst>
      <p:ext uri="{BB962C8B-B14F-4D97-AF65-F5344CB8AC3E}">
        <p14:creationId xmlns:p14="http://schemas.microsoft.com/office/powerpoint/2010/main" val="2300067698"/>
      </p:ext>
    </p:extLst>
  </p:cSld>
  <p:clrMapOvr>
    <a:masterClrMapping/>
  </p:clrMapOvr>
  <p:transition spd="slow" advClick="0" advTm="12000"/>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GB" sz="2400" dirty="0"/>
              <a:t>It was a great day aboard the </a:t>
            </a:r>
            <a:r>
              <a:rPr lang="en-GB" sz="2400"/>
              <a:t>Atlantis and </a:t>
            </a:r>
            <a:r>
              <a:rPr lang="en-GB" sz="2400" dirty="0"/>
              <a:t>a great fishing team!</a:t>
            </a:r>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121" t="-77" r="1315" b="1"/>
          <a:stretch/>
        </p:blipFill>
        <p:spPr>
          <a:xfrm>
            <a:off x="215829" y="685800"/>
            <a:ext cx="8727741" cy="6030157"/>
          </a:xfrm>
        </p:spPr>
      </p:pic>
    </p:spTree>
    <p:extLst>
      <p:ext uri="{BB962C8B-B14F-4D97-AF65-F5344CB8AC3E}">
        <p14:creationId xmlns:p14="http://schemas.microsoft.com/office/powerpoint/2010/main" val="1441557361"/>
      </p:ext>
    </p:extLst>
  </p:cSld>
  <p:clrMapOvr>
    <a:masterClrMapping/>
  </p:clrMapOvr>
  <p:transition spd="slow" advClick="0" advTm="12000"/>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80"/>
            <a:ext cx="9144000" cy="843379"/>
          </a:xfrm>
        </p:spPr>
        <p:txBody>
          <a:bodyPr/>
          <a:lstStyle/>
          <a:p>
            <a:r>
              <a:rPr lang="en-GB" sz="2400" dirty="0"/>
              <a:t>And this is the Great Mew Stone and Plymouth Sound from a different angle and a different boat just four weeks later.</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1894" r="45" b="10093"/>
          <a:stretch/>
        </p:blipFill>
        <p:spPr>
          <a:xfrm>
            <a:off x="152399" y="887766"/>
            <a:ext cx="8849557" cy="5844225"/>
          </a:xfrm>
        </p:spPr>
      </p:pic>
    </p:spTree>
    <p:extLst>
      <p:ext uri="{BB962C8B-B14F-4D97-AF65-F5344CB8AC3E}">
        <p14:creationId xmlns:p14="http://schemas.microsoft.com/office/powerpoint/2010/main" val="4103023633"/>
      </p:ext>
    </p:extLst>
  </p:cSld>
  <p:clrMapOvr>
    <a:masterClrMapping/>
  </p:clrMapOvr>
  <p:transition spd="slow" advClick="0" advTm="12000"/>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152400"/>
            <a:ext cx="7010400" cy="1371600"/>
          </a:xfrm>
        </p:spPr>
        <p:txBody>
          <a:bodyPr/>
          <a:lstStyle/>
          <a:p>
            <a:r>
              <a:rPr lang="en-GB" sz="2400" dirty="0"/>
              <a:t>We are aboard </a:t>
            </a:r>
            <a:r>
              <a:rPr lang="en-GB" sz="2400" dirty="0" err="1"/>
              <a:t>Minalto</a:t>
            </a:r>
            <a:r>
              <a:rPr lang="en-GB" sz="2400" dirty="0"/>
              <a:t>, just four months old and Jacquie and Mart have kindly invited me to join them on a trip from Plymouth to Fowey.</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1905000"/>
            <a:ext cx="3600450" cy="4800600"/>
          </a:xfrm>
        </p:spPr>
      </p:pic>
      <p:pic>
        <p:nvPicPr>
          <p:cNvPr id="8"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3360" t="85" r="6858"/>
          <a:stretch/>
        </p:blipFill>
        <p:spPr>
          <a:xfrm>
            <a:off x="3881274" y="1905000"/>
            <a:ext cx="5110998" cy="4800601"/>
          </a:xfrm>
        </p:spPr>
      </p:pic>
    </p:spTree>
    <p:extLst>
      <p:ext uri="{BB962C8B-B14F-4D97-AF65-F5344CB8AC3E}">
        <p14:creationId xmlns:p14="http://schemas.microsoft.com/office/powerpoint/2010/main" val="424980154"/>
      </p:ext>
    </p:extLst>
  </p:cSld>
  <p:clrMapOvr>
    <a:masterClrMapping/>
  </p:clrMapOvr>
  <p:transition spd="slow" advClick="0" advTm="12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GB" sz="2400" dirty="0"/>
              <a:t>Seaton is ahead now, proceeded by red mudstone cliffs and</a:t>
            </a:r>
            <a:br>
              <a:rPr lang="en-GB" sz="2400" dirty="0"/>
            </a:br>
            <a:r>
              <a:rPr lang="en-GB" sz="2400" dirty="0"/>
              <a:t>the tricky River Axe access to tiny </a:t>
            </a:r>
            <a:r>
              <a:rPr lang="en-GB" sz="2400" dirty="0" err="1"/>
              <a:t>Axmouth</a:t>
            </a:r>
            <a:r>
              <a:rPr lang="en-GB" sz="2400" dirty="0"/>
              <a:t> Harbour.</a:t>
            </a:r>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982" t="5784" r="7871" b="13542"/>
          <a:stretch/>
        </p:blipFill>
        <p:spPr>
          <a:xfrm>
            <a:off x="152400" y="763480"/>
            <a:ext cx="8796291" cy="5970234"/>
          </a:xfrm>
        </p:spPr>
      </p:pic>
    </p:spTree>
    <p:extLst>
      <p:ext uri="{BB962C8B-B14F-4D97-AF65-F5344CB8AC3E}">
        <p14:creationId xmlns:p14="http://schemas.microsoft.com/office/powerpoint/2010/main" val="868976425"/>
      </p:ext>
    </p:extLst>
  </p:cSld>
  <p:clrMapOvr>
    <a:masterClrMapping/>
  </p:clrMapOvr>
  <p:transition spd="slow" advClick="0" advTm="12000"/>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962400"/>
            <a:ext cx="4267200" cy="1905000"/>
          </a:xfrm>
        </p:spPr>
        <p:txBody>
          <a:bodyPr/>
          <a:lstStyle/>
          <a:p>
            <a:r>
              <a:rPr lang="en-GB" sz="2400" dirty="0"/>
              <a:t>The </a:t>
            </a:r>
            <a:r>
              <a:rPr lang="en-GB" sz="2400" dirty="0" err="1"/>
              <a:t>Cawsand</a:t>
            </a:r>
            <a:r>
              <a:rPr lang="en-GB" sz="2400" dirty="0"/>
              <a:t> ferry passes as we head out of Plymouth towards </a:t>
            </a:r>
            <a:r>
              <a:rPr lang="en-GB" sz="2400" dirty="0" err="1"/>
              <a:t>Penlee</a:t>
            </a:r>
            <a:r>
              <a:rPr lang="en-GB" sz="2400" dirty="0"/>
              <a:t> Point and </a:t>
            </a:r>
            <a:r>
              <a:rPr lang="en-GB" sz="2400" dirty="0" err="1"/>
              <a:t>Rame</a:t>
            </a:r>
            <a:r>
              <a:rPr lang="en-GB" sz="2400" dirty="0"/>
              <a:t> Head. </a:t>
            </a:r>
          </a:p>
        </p:txBody>
      </p:sp>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7769" t="10454" r="18" b="7480"/>
          <a:stretch/>
        </p:blipFill>
        <p:spPr>
          <a:xfrm>
            <a:off x="152399" y="228600"/>
            <a:ext cx="4173039" cy="3124200"/>
          </a:xfrm>
        </p:spPr>
      </p:pic>
      <p:pic>
        <p:nvPicPr>
          <p:cNvPr id="6" name="Content Placeholder 5"/>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1" t="6609" r="-221" b="732"/>
          <a:stretch/>
        </p:blipFill>
        <p:spPr>
          <a:xfrm>
            <a:off x="4495633" y="228600"/>
            <a:ext cx="4505585" cy="3124200"/>
          </a:xfrm>
        </p:spPr>
      </p:pic>
      <p:pic>
        <p:nvPicPr>
          <p:cNvPr id="8" name="Content Placeholder 7"/>
          <p:cNvPicPr>
            <a:picLocks noGrp="1" noChangeAspect="1"/>
          </p:cNvPicPr>
          <p:nvPr>
            <p:ph sz="quarter" idx="3"/>
          </p:nvPr>
        </p:nvPicPr>
        <p:blipFill rotWithShape="1">
          <a:blip r:embed="rId4" cstate="print">
            <a:extLst>
              <a:ext uri="{28A0092B-C50C-407E-A947-70E740481C1C}">
                <a14:useLocalDpi xmlns:a14="http://schemas.microsoft.com/office/drawing/2010/main" val="0"/>
              </a:ext>
            </a:extLst>
          </a:blip>
          <a:srcRect l="1715" t="4755" r="3569" b="5538"/>
          <a:stretch/>
        </p:blipFill>
        <p:spPr>
          <a:xfrm>
            <a:off x="4495799" y="3505200"/>
            <a:ext cx="4505433" cy="3200400"/>
          </a:xfrm>
        </p:spPr>
      </p:pic>
    </p:spTree>
    <p:extLst>
      <p:ext uri="{BB962C8B-B14F-4D97-AF65-F5344CB8AC3E}">
        <p14:creationId xmlns:p14="http://schemas.microsoft.com/office/powerpoint/2010/main" val="1926595713"/>
      </p:ext>
    </p:extLst>
  </p:cSld>
  <p:clrMapOvr>
    <a:masterClrMapping/>
  </p:clrMapOvr>
  <p:transition spd="slow" advClick="0" advTm="12000"/>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 y="8138"/>
            <a:ext cx="9296400" cy="830062"/>
          </a:xfrm>
        </p:spPr>
        <p:txBody>
          <a:bodyPr/>
          <a:lstStyle/>
          <a:p>
            <a:r>
              <a:rPr lang="en-GB" sz="2400" dirty="0"/>
              <a:t>With a slight swell as we speed, initially anyway, towards the legendary </a:t>
            </a:r>
            <a:r>
              <a:rPr lang="en-GB" sz="2400" dirty="0" err="1"/>
              <a:t>Eddystone</a:t>
            </a:r>
            <a:r>
              <a:rPr lang="en-GB" sz="2400" dirty="0"/>
              <a:t> lighthouse, some 9 miles off shore.</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287" r="8719" b="6673"/>
          <a:stretch/>
        </p:blipFill>
        <p:spPr>
          <a:xfrm>
            <a:off x="152400" y="896645"/>
            <a:ext cx="8805169" cy="5862962"/>
          </a:xfrm>
        </p:spPr>
      </p:pic>
    </p:spTree>
    <p:extLst>
      <p:ext uri="{BB962C8B-B14F-4D97-AF65-F5344CB8AC3E}">
        <p14:creationId xmlns:p14="http://schemas.microsoft.com/office/powerpoint/2010/main" val="2324169161"/>
      </p:ext>
    </p:extLst>
  </p:cSld>
  <p:clrMapOvr>
    <a:masterClrMapping/>
  </p:clrMapOvr>
  <p:transition spd="slow" advClick="0" advTm="12000"/>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8495"/>
            <a:ext cx="9296400" cy="914400"/>
          </a:xfrm>
        </p:spPr>
        <p:txBody>
          <a:bodyPr/>
          <a:lstStyle/>
          <a:p>
            <a:r>
              <a:rPr lang="en-GB" sz="2400" dirty="0"/>
              <a:t>A tack then returns us almost back to </a:t>
            </a:r>
            <a:r>
              <a:rPr lang="en-GB" sz="2400" dirty="0" err="1"/>
              <a:t>Rame</a:t>
            </a:r>
            <a:r>
              <a:rPr lang="en-GB" sz="2400" dirty="0"/>
              <a:t> Head.</a:t>
            </a:r>
            <a:br>
              <a:rPr lang="en-GB" sz="2400" dirty="0"/>
            </a:br>
            <a:r>
              <a:rPr lang="en-GB" sz="2400" dirty="0"/>
              <a:t> One can travel a long way for a short distance out sailing!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56" t="11811" r="-14" b="1196"/>
          <a:stretch/>
        </p:blipFill>
        <p:spPr>
          <a:xfrm>
            <a:off x="228600" y="914400"/>
            <a:ext cx="8702336" cy="5766786"/>
          </a:xfrm>
        </p:spPr>
      </p:pic>
    </p:spTree>
    <p:extLst>
      <p:ext uri="{BB962C8B-B14F-4D97-AF65-F5344CB8AC3E}">
        <p14:creationId xmlns:p14="http://schemas.microsoft.com/office/powerpoint/2010/main" val="3141624453"/>
      </p:ext>
    </p:extLst>
  </p:cSld>
  <p:clrMapOvr>
    <a:masterClrMapping/>
  </p:clrMapOvr>
  <p:transition spd="slow" advClick="0" advTm="12000"/>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609600"/>
          </a:xfrm>
        </p:spPr>
        <p:txBody>
          <a:bodyPr/>
          <a:lstStyle/>
          <a:p>
            <a:r>
              <a:rPr lang="en-GB" sz="2400" dirty="0"/>
              <a:t>And to and fro we go until, by mid afternoon, we reach Looe. </a:t>
            </a: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479" r="383" b="4059"/>
          <a:stretch/>
        </p:blipFill>
        <p:spPr>
          <a:xfrm>
            <a:off x="152400" y="683582"/>
            <a:ext cx="8805169" cy="6063448"/>
          </a:xfrm>
        </p:spPr>
      </p:pic>
    </p:spTree>
    <p:extLst>
      <p:ext uri="{BB962C8B-B14F-4D97-AF65-F5344CB8AC3E}">
        <p14:creationId xmlns:p14="http://schemas.microsoft.com/office/powerpoint/2010/main" val="1098033808"/>
      </p:ext>
    </p:extLst>
  </p:cSld>
  <p:clrMapOvr>
    <a:masterClrMapping/>
  </p:clrMapOvr>
  <p:transition spd="slow" advClick="0" advTm="12000"/>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00600" y="152400"/>
            <a:ext cx="4114800" cy="3276600"/>
          </a:xfrm>
        </p:spPr>
        <p:txBody>
          <a:bodyPr/>
          <a:lstStyle/>
          <a:p>
            <a:r>
              <a:rPr lang="en-GB" sz="2400" dirty="0"/>
              <a:t>It then clouded over for our next tacks which bring us close to </a:t>
            </a:r>
            <a:r>
              <a:rPr lang="en-GB" sz="2400" dirty="0" err="1"/>
              <a:t>Polperro</a:t>
            </a:r>
            <a:r>
              <a:rPr lang="en-GB" sz="2400" dirty="0"/>
              <a:t>.</a:t>
            </a:r>
          </a:p>
        </p:txBody>
      </p:sp>
      <p:pic>
        <p:nvPicPr>
          <p:cNvPr id="4" name="Content Placeholder 3"/>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1577" t="16023" r="3572"/>
          <a:stretch/>
        </p:blipFill>
        <p:spPr>
          <a:xfrm>
            <a:off x="152400" y="228600"/>
            <a:ext cx="4419600" cy="3280588"/>
          </a:xfrm>
        </p:spPr>
      </p:pic>
      <p:pic>
        <p:nvPicPr>
          <p:cNvPr id="8" name="Content Placeholder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152400" y="3676650"/>
            <a:ext cx="4038600" cy="3028950"/>
          </a:xfrm>
        </p:spPr>
      </p:pic>
      <p:pic>
        <p:nvPicPr>
          <p:cNvPr id="9" name="Content Placeholder 8"/>
          <p:cNvPicPr>
            <a:picLocks noGrp="1" noChangeAspect="1"/>
          </p:cNvPicPr>
          <p:nvPr>
            <p:ph sz="quarter" idx="3"/>
          </p:nvPr>
        </p:nvPicPr>
        <p:blipFill rotWithShape="1">
          <a:blip r:embed="rId4" cstate="print">
            <a:extLst>
              <a:ext uri="{28A0092B-C50C-407E-A947-70E740481C1C}">
                <a14:useLocalDpi xmlns:a14="http://schemas.microsoft.com/office/drawing/2010/main" val="0"/>
              </a:ext>
            </a:extLst>
          </a:blip>
          <a:srcRect l="2916" t="7591" r="14020" b="18139"/>
          <a:stretch/>
        </p:blipFill>
        <p:spPr>
          <a:xfrm>
            <a:off x="4350058" y="3675355"/>
            <a:ext cx="4531986" cy="3039123"/>
          </a:xfrm>
        </p:spPr>
      </p:pic>
    </p:spTree>
    <p:extLst>
      <p:ext uri="{BB962C8B-B14F-4D97-AF65-F5344CB8AC3E}">
        <p14:creationId xmlns:p14="http://schemas.microsoft.com/office/powerpoint/2010/main" val="2127706186"/>
      </p:ext>
    </p:extLst>
  </p:cSld>
  <p:clrMapOvr>
    <a:masterClrMapping/>
  </p:clrMapOvr>
  <p:transition spd="slow" advClick="0" advTm="12000"/>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0357"/>
            <a:ext cx="8839200" cy="772357"/>
          </a:xfrm>
        </p:spPr>
        <p:txBody>
          <a:bodyPr/>
          <a:lstStyle/>
          <a:p>
            <a:r>
              <a:rPr lang="en-GB" sz="2400" dirty="0"/>
              <a:t>We then line up for Fowey.</a:t>
            </a:r>
          </a:p>
        </p:txBody>
      </p:sp>
      <p:pic>
        <p:nvPicPr>
          <p:cNvPr id="6" name="Content Placeholder 5"/>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6484" t="20073" r="6140"/>
          <a:stretch/>
        </p:blipFill>
        <p:spPr>
          <a:xfrm>
            <a:off x="228600" y="727969"/>
            <a:ext cx="8675703" cy="5951905"/>
          </a:xfrm>
        </p:spPr>
      </p:pic>
    </p:spTree>
    <p:extLst>
      <p:ext uri="{BB962C8B-B14F-4D97-AF65-F5344CB8AC3E}">
        <p14:creationId xmlns:p14="http://schemas.microsoft.com/office/powerpoint/2010/main" val="1946787136"/>
      </p:ext>
    </p:extLst>
  </p:cSld>
  <p:clrMapOvr>
    <a:masterClrMapping/>
  </p:clrMapOvr>
  <p:transition spd="slow" advClick="0" advTm="12000"/>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838200"/>
          </a:xfrm>
        </p:spPr>
        <p:txBody>
          <a:bodyPr/>
          <a:lstStyle/>
          <a:p>
            <a:r>
              <a:rPr lang="en-GB" sz="2400" dirty="0"/>
              <a:t>It was a perfect arrival. Fowey, with </a:t>
            </a:r>
            <a:r>
              <a:rPr lang="en-GB" sz="2400" dirty="0" err="1"/>
              <a:t>Polruan</a:t>
            </a:r>
            <a:r>
              <a:rPr lang="en-GB" sz="2400" dirty="0"/>
              <a:t> on the far shore, is yet another incredible harbour.</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075" r="245" b="2733"/>
          <a:stretch/>
        </p:blipFill>
        <p:spPr>
          <a:xfrm>
            <a:off x="152400" y="905522"/>
            <a:ext cx="8831802" cy="5789722"/>
          </a:xfrm>
        </p:spPr>
      </p:pic>
    </p:spTree>
    <p:extLst>
      <p:ext uri="{BB962C8B-B14F-4D97-AF65-F5344CB8AC3E}">
        <p14:creationId xmlns:p14="http://schemas.microsoft.com/office/powerpoint/2010/main" val="3745251275"/>
      </p:ext>
    </p:extLst>
  </p:cSld>
  <p:clrMapOvr>
    <a:masterClrMapping/>
  </p:clrMapOvr>
  <p:transition spd="slow" advClick="0" advTm="12000"/>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740"/>
            <a:ext cx="9144000" cy="610340"/>
          </a:xfrm>
        </p:spPr>
        <p:txBody>
          <a:bodyPr/>
          <a:lstStyle/>
          <a:p>
            <a:r>
              <a:rPr lang="en-GB" sz="2400" dirty="0"/>
              <a:t>With the picturesque everywhere, as a steam launch chuffs on by. </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2409" r="27" b="7191"/>
          <a:stretch/>
        </p:blipFill>
        <p:spPr>
          <a:xfrm>
            <a:off x="152400" y="697006"/>
            <a:ext cx="8839200" cy="5994538"/>
          </a:xfrm>
        </p:spPr>
      </p:pic>
    </p:spTree>
    <p:extLst>
      <p:ext uri="{BB962C8B-B14F-4D97-AF65-F5344CB8AC3E}">
        <p14:creationId xmlns:p14="http://schemas.microsoft.com/office/powerpoint/2010/main" val="2759751076"/>
      </p:ext>
    </p:extLst>
  </p:cSld>
  <p:clrMapOvr>
    <a:masterClrMapping/>
  </p:clrMapOvr>
  <p:transition spd="slow" advClick="0" advTm="12000"/>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40"/>
            <a:ext cx="9296400" cy="838200"/>
          </a:xfrm>
        </p:spPr>
        <p:txBody>
          <a:bodyPr/>
          <a:lstStyle/>
          <a:p>
            <a:r>
              <a:rPr lang="en-GB" sz="2400" dirty="0"/>
              <a:t>This is the Earl of Pembroke, a member of the Square Sail</a:t>
            </a:r>
            <a:br>
              <a:rPr lang="en-GB" sz="2400" dirty="0"/>
            </a:br>
            <a:r>
              <a:rPr lang="en-GB" sz="2400" dirty="0"/>
              <a:t>Film &amp; TV fleet, based at nearby Charleston Harbour.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473" t="15525" r="6480" b="8534"/>
          <a:stretch/>
        </p:blipFill>
        <p:spPr>
          <a:xfrm>
            <a:off x="152400" y="914400"/>
            <a:ext cx="8778536" cy="5743853"/>
          </a:xfrm>
        </p:spPr>
      </p:pic>
    </p:spTree>
    <p:extLst>
      <p:ext uri="{BB962C8B-B14F-4D97-AF65-F5344CB8AC3E}">
        <p14:creationId xmlns:p14="http://schemas.microsoft.com/office/powerpoint/2010/main" val="1662871281"/>
      </p:ext>
    </p:extLst>
  </p:cSld>
  <p:clrMapOvr>
    <a:masterClrMapping/>
  </p:clrMapOvr>
  <p:transition spd="slow" advClick="0" advTm="12000"/>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533400"/>
          </a:xfrm>
        </p:spPr>
        <p:txBody>
          <a:bodyPr/>
          <a:lstStyle/>
          <a:p>
            <a:r>
              <a:rPr lang="en-GB" sz="2400" dirty="0"/>
              <a:t>And here we bid </a:t>
            </a:r>
            <a:r>
              <a:rPr lang="en-GB" sz="2400"/>
              <a:t>our grateful farewell </a:t>
            </a:r>
            <a:r>
              <a:rPr lang="en-GB" sz="2400" dirty="0"/>
              <a:t>to Jacquie, Matt and </a:t>
            </a:r>
            <a:r>
              <a:rPr lang="en-GB" sz="2400" dirty="0" err="1"/>
              <a:t>Minalto</a:t>
            </a:r>
            <a:r>
              <a:rPr lang="en-GB" sz="2400" dirty="0"/>
              <a:t>.</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644" t="4675" r="175" b="11292"/>
          <a:stretch/>
        </p:blipFill>
        <p:spPr>
          <a:xfrm>
            <a:off x="152400" y="559293"/>
            <a:ext cx="8831802" cy="6172201"/>
          </a:xfrm>
        </p:spPr>
      </p:pic>
    </p:spTree>
    <p:extLst>
      <p:ext uri="{BB962C8B-B14F-4D97-AF65-F5344CB8AC3E}">
        <p14:creationId xmlns:p14="http://schemas.microsoft.com/office/powerpoint/2010/main" val="1351787130"/>
      </p:ext>
    </p:extLst>
  </p:cSld>
  <p:clrMapOvr>
    <a:masterClrMapping/>
  </p:clrMapOvr>
  <p:transition spd="slow" advClick="0" advTm="2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3429000"/>
            <a:ext cx="2667000" cy="3200400"/>
          </a:xfrm>
        </p:spPr>
        <p:txBody>
          <a:bodyPr/>
          <a:lstStyle/>
          <a:p>
            <a:r>
              <a:rPr lang="en-GB" sz="2400" dirty="0"/>
              <a:t>Seaton seafront appears plain as we continue onwards to Beer. </a:t>
            </a:r>
          </a:p>
        </p:txBody>
      </p:sp>
      <p:pic>
        <p:nvPicPr>
          <p:cNvPr id="7" name="Content Placeholder 6"/>
          <p:cNvPicPr>
            <a:picLocks noGrp="1" noChangeAspect="1"/>
          </p:cNvPicPr>
          <p:nvPr>
            <p:ph sz="half" idx="1"/>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9248" r="311" b="35321"/>
          <a:stretch/>
        </p:blipFill>
        <p:spPr>
          <a:xfrm>
            <a:off x="152400" y="152400"/>
            <a:ext cx="8839200" cy="3021116"/>
          </a:xfrm>
        </p:spPr>
      </p:pic>
      <p:pic>
        <p:nvPicPr>
          <p:cNvPr id="4" name="Content Placeholder 3"/>
          <p:cNvPicPr>
            <a:picLocks noGrp="1" noChangeAspect="1"/>
          </p:cNvPicPr>
          <p:nvPr>
            <p:ph sz="half" idx="2"/>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1536" t="13750" r="770" b="14511"/>
          <a:stretch/>
        </p:blipFill>
        <p:spPr>
          <a:xfrm>
            <a:off x="152400" y="3352800"/>
            <a:ext cx="6119934" cy="3370459"/>
          </a:xfrm>
        </p:spPr>
      </p:pic>
    </p:spTree>
    <p:extLst>
      <p:ext uri="{BB962C8B-B14F-4D97-AF65-F5344CB8AC3E}">
        <p14:creationId xmlns:p14="http://schemas.microsoft.com/office/powerpoint/2010/main" val="706676608"/>
      </p:ext>
    </p:extLst>
  </p:cSld>
  <p:clrMapOvr>
    <a:masterClrMapping/>
  </p:clrMapOvr>
  <p:transition spd="slow" advClick="0" advTm="12000"/>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371600"/>
          </a:xfrm>
        </p:spPr>
        <p:txBody>
          <a:bodyPr/>
          <a:lstStyle/>
          <a:p>
            <a:r>
              <a:rPr lang="en-GB" sz="2400" dirty="0"/>
              <a:t>End of Chapter 13</a:t>
            </a:r>
          </a:p>
        </p:txBody>
      </p:sp>
      <p:sp>
        <p:nvSpPr>
          <p:cNvPr id="3" name="Content Placeholder 2"/>
          <p:cNvSpPr>
            <a:spLocks noGrp="1"/>
          </p:cNvSpPr>
          <p:nvPr>
            <p:ph idx="1"/>
          </p:nvPr>
        </p:nvSpPr>
        <p:spPr>
          <a:xfrm>
            <a:off x="457200" y="1828800"/>
            <a:ext cx="8229600" cy="4114800"/>
          </a:xfrm>
        </p:spPr>
        <p:txBody>
          <a:bodyPr/>
          <a:lstStyle/>
          <a:p>
            <a:endParaRPr lang="en-GB" dirty="0"/>
          </a:p>
        </p:txBody>
      </p:sp>
    </p:spTree>
    <p:extLst>
      <p:ext uri="{BB962C8B-B14F-4D97-AF65-F5344CB8AC3E}">
        <p14:creationId xmlns:p14="http://schemas.microsoft.com/office/powerpoint/2010/main" val="3888084976"/>
      </p:ext>
    </p:extLst>
  </p:cSld>
  <p:clrMapOvr>
    <a:masterClrMapping/>
  </p:clrMapOvr>
  <p:transition spd="slow" advClick="0" advTm="12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0"/>
            <a:ext cx="9144000" cy="381740"/>
          </a:xfrm>
        </p:spPr>
        <p:txBody>
          <a:bodyPr/>
          <a:lstStyle/>
          <a:p>
            <a:r>
              <a:rPr lang="en-GB" sz="2400" dirty="0"/>
              <a:t>Beer is interesting. There is no harbour, just a beach to land on.</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690" r="-56" b="4717"/>
          <a:stretch/>
        </p:blipFill>
        <p:spPr>
          <a:xfrm>
            <a:off x="152399" y="479060"/>
            <a:ext cx="8858435" cy="6214703"/>
          </a:xfrm>
        </p:spPr>
      </p:pic>
    </p:spTree>
    <p:extLst>
      <p:ext uri="{BB962C8B-B14F-4D97-AF65-F5344CB8AC3E}">
        <p14:creationId xmlns:p14="http://schemas.microsoft.com/office/powerpoint/2010/main" val="3735908167"/>
      </p:ext>
    </p:extLst>
  </p:cSld>
  <p:clrMapOvr>
    <a:masterClrMapping/>
  </p:clrMapOvr>
  <p:transition spd="slow" advClick="0" advTm="12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28600"/>
            <a:ext cx="3733800" cy="2514600"/>
          </a:xfrm>
        </p:spPr>
        <p:txBody>
          <a:bodyPr/>
          <a:lstStyle/>
          <a:p>
            <a:r>
              <a:rPr lang="en-GB" sz="2400" dirty="0"/>
              <a:t>As we continue to the  chalk cliffs.</a:t>
            </a:r>
          </a:p>
        </p:txBody>
      </p:sp>
      <p:pic>
        <p:nvPicPr>
          <p:cNvPr id="9" name="Content Placeholder 8"/>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l="-1" t="4595" r="-33" b="8155"/>
          <a:stretch/>
        </p:blipFill>
        <p:spPr>
          <a:xfrm>
            <a:off x="4572000" y="152400"/>
            <a:ext cx="4344881" cy="2842235"/>
          </a:xfrm>
        </p:spPr>
      </p:pic>
      <p:pic>
        <p:nvPicPr>
          <p:cNvPr id="10" name="Content Placeholder 9"/>
          <p:cNvPicPr>
            <a:picLocks noGrp="1" noChangeAspect="1"/>
          </p:cNvPicPr>
          <p:nvPr>
            <p:ph sz="quarter" idx="3"/>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21650" r="-162" b="24264"/>
          <a:stretch/>
        </p:blipFill>
        <p:spPr>
          <a:xfrm>
            <a:off x="152400" y="3124200"/>
            <a:ext cx="8773569" cy="3553287"/>
          </a:xfrm>
        </p:spPr>
      </p:pic>
    </p:spTree>
    <p:extLst>
      <p:ext uri="{BB962C8B-B14F-4D97-AF65-F5344CB8AC3E}">
        <p14:creationId xmlns:p14="http://schemas.microsoft.com/office/powerpoint/2010/main" val="2141615491"/>
      </p:ext>
    </p:extLst>
  </p:cSld>
  <p:clrMapOvr>
    <a:masterClrMapping/>
  </p:clrMapOvr>
  <p:transition spd="slow" advClick="0" advTm="12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457200"/>
          </a:xfrm>
        </p:spPr>
        <p:txBody>
          <a:bodyPr/>
          <a:lstStyle/>
          <a:p>
            <a:r>
              <a:rPr lang="en-GB" sz="2400" dirty="0"/>
              <a:t>Rounding Beer Head, another moment to savour.</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4473" r="71" b="2822"/>
          <a:stretch/>
        </p:blipFill>
        <p:spPr>
          <a:xfrm>
            <a:off x="152400" y="556582"/>
            <a:ext cx="8839200" cy="6150197"/>
          </a:xfrm>
        </p:spPr>
      </p:pic>
    </p:spTree>
    <p:extLst>
      <p:ext uri="{BB962C8B-B14F-4D97-AF65-F5344CB8AC3E}">
        <p14:creationId xmlns:p14="http://schemas.microsoft.com/office/powerpoint/2010/main" val="972191429"/>
      </p:ext>
    </p:extLst>
  </p:cSld>
  <p:clrMapOvr>
    <a:masterClrMapping/>
  </p:clrMapOvr>
  <p:transition spd="slow" advClick="0" advTm="12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5943600" cy="1600200"/>
          </a:xfrm>
        </p:spPr>
        <p:txBody>
          <a:bodyPr/>
          <a:lstStyle/>
          <a:p>
            <a:r>
              <a:rPr lang="en-GB" sz="2400" dirty="0"/>
              <a:t>To reach </a:t>
            </a:r>
            <a:r>
              <a:rPr lang="en-GB" sz="2400" dirty="0" err="1"/>
              <a:t>Branscombe</a:t>
            </a:r>
            <a:r>
              <a:rPr lang="en-GB" sz="2400" dirty="0"/>
              <a:t> where chalk gives way to greensand and mudstone</a:t>
            </a:r>
            <a:br>
              <a:rPr lang="en-GB" sz="2400" dirty="0"/>
            </a:br>
            <a:r>
              <a:rPr lang="en-GB" sz="2400" dirty="0"/>
              <a:t>and the cliffs become dotted with</a:t>
            </a:r>
            <a:br>
              <a:rPr lang="en-GB" sz="2400" dirty="0"/>
            </a:br>
            <a:r>
              <a:rPr lang="en-GB" sz="2400" dirty="0"/>
              <a:t>desirable caravans and chalets.</a:t>
            </a:r>
          </a:p>
        </p:txBody>
      </p:sp>
      <p:pic>
        <p:nvPicPr>
          <p:cNvPr id="4" name="Content Placeholder 3"/>
          <p:cNvPicPr>
            <a:picLocks noGrp="1" noChangeAspect="1"/>
          </p:cNvPicPr>
          <p:nvPr>
            <p:ph sz="half" idx="1"/>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 t="11032" r="15" b="12167"/>
          <a:stretch/>
        </p:blipFill>
        <p:spPr>
          <a:xfrm>
            <a:off x="152400" y="1648046"/>
            <a:ext cx="8839200" cy="5092326"/>
          </a:xfrm>
        </p:spPr>
      </p:pic>
      <p:pic>
        <p:nvPicPr>
          <p:cNvPr id="7" name="Content Placeholder 6"/>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t="4868" r="-78" b="34239"/>
          <a:stretch/>
        </p:blipFill>
        <p:spPr>
          <a:xfrm>
            <a:off x="5987454" y="152400"/>
            <a:ext cx="3005626" cy="1371600"/>
          </a:xfrm>
        </p:spPr>
      </p:pic>
    </p:spTree>
    <p:extLst>
      <p:ext uri="{BB962C8B-B14F-4D97-AF65-F5344CB8AC3E}">
        <p14:creationId xmlns:p14="http://schemas.microsoft.com/office/powerpoint/2010/main" val="865404682"/>
      </p:ext>
    </p:extLst>
  </p:cSld>
  <p:clrMapOvr>
    <a:masterClrMapping/>
  </p:clrMapOvr>
  <p:transition spd="slow" advClick="0" advTm="12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740"/>
            <a:ext cx="9144000" cy="534140"/>
          </a:xfrm>
        </p:spPr>
        <p:txBody>
          <a:bodyPr/>
          <a:lstStyle/>
          <a:p>
            <a:r>
              <a:rPr lang="en-GB" sz="2400" dirty="0"/>
              <a:t>Mercia Mudstone, Upper Greensand, Lower Chalk and Wild Cliffs.  </a:t>
            </a:r>
          </a:p>
        </p:txBody>
      </p:sp>
      <p:pic>
        <p:nvPicPr>
          <p:cNvPr id="7" name="Content Placeholder 6"/>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 r="-13" b="7371"/>
          <a:stretch/>
        </p:blipFill>
        <p:spPr>
          <a:xfrm>
            <a:off x="152400" y="567191"/>
            <a:ext cx="8839200" cy="6139889"/>
          </a:xfrm>
        </p:spPr>
      </p:pic>
    </p:spTree>
    <p:extLst>
      <p:ext uri="{BB962C8B-B14F-4D97-AF65-F5344CB8AC3E}">
        <p14:creationId xmlns:p14="http://schemas.microsoft.com/office/powerpoint/2010/main" val="4099916818"/>
      </p:ext>
    </p:extLst>
  </p:cSld>
  <p:clrMapOvr>
    <a:masterClrMapping/>
  </p:clrMapOvr>
  <p:transition spd="slow" advClick="0" advTm="12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GB" sz="2400" dirty="0"/>
              <a:t>The softer mudstones thicken approaching </a:t>
            </a:r>
            <a:r>
              <a:rPr lang="en-GB" sz="2400" dirty="0" err="1"/>
              <a:t>Sidmouth</a:t>
            </a:r>
            <a:r>
              <a:rPr lang="en-GB" sz="2400" dirty="0"/>
              <a:t> as the</a:t>
            </a:r>
            <a:br>
              <a:rPr lang="en-GB" sz="2400" dirty="0"/>
            </a:br>
            <a:r>
              <a:rPr lang="en-GB" sz="2400" dirty="0"/>
              <a:t>cliffs become nearly vertical with the constant erosion.</a:t>
            </a:r>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 t="10460" r="10"/>
          <a:stretch/>
        </p:blipFill>
        <p:spPr>
          <a:xfrm>
            <a:off x="152400" y="772356"/>
            <a:ext cx="8867313" cy="5955437"/>
          </a:xfrm>
        </p:spPr>
      </p:pic>
    </p:spTree>
    <p:extLst>
      <p:ext uri="{BB962C8B-B14F-4D97-AF65-F5344CB8AC3E}">
        <p14:creationId xmlns:p14="http://schemas.microsoft.com/office/powerpoint/2010/main" val="4065160358"/>
      </p:ext>
    </p:extLst>
  </p:cSld>
  <p:clrMapOvr>
    <a:masterClrMapping/>
  </p:clrMapOvr>
  <p:transition spd="slow" advClick="0" advTm="12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762000"/>
          </a:xfrm>
        </p:spPr>
        <p:txBody>
          <a:bodyPr/>
          <a:lstStyle/>
          <a:p>
            <a:r>
              <a:rPr lang="en-GB" sz="2400" dirty="0"/>
              <a:t>And the cliffs from the shore as, on a different day, the Pride of Exmouth approaches, a vessel purpose built for the Jurassic Coast.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137" r="283" b="7480"/>
          <a:stretch/>
        </p:blipFill>
        <p:spPr>
          <a:xfrm>
            <a:off x="152399" y="843379"/>
            <a:ext cx="8814048" cy="5859262"/>
          </a:xfrm>
        </p:spPr>
      </p:pic>
    </p:spTree>
    <p:extLst>
      <p:ext uri="{BB962C8B-B14F-4D97-AF65-F5344CB8AC3E}">
        <p14:creationId xmlns:p14="http://schemas.microsoft.com/office/powerpoint/2010/main" val="3224781136"/>
      </p:ext>
    </p:extLst>
  </p:cSld>
  <p:clrMapOvr>
    <a:masterClrMapping/>
  </p:clrMapOvr>
  <p:transition spd="slow" advClick="0" advTm="12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GB" sz="2400" dirty="0"/>
              <a:t>Early morning in Lyme Regis as we look back to Golden Cap,</a:t>
            </a:r>
            <a:br>
              <a:rPr lang="en-GB" sz="2400" dirty="0"/>
            </a:br>
            <a:r>
              <a:rPr lang="en-GB" sz="2400" dirty="0"/>
              <a:t>and our Dorset route so far.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926" r="407" b="2085"/>
          <a:stretch/>
        </p:blipFill>
        <p:spPr>
          <a:xfrm>
            <a:off x="152400" y="754602"/>
            <a:ext cx="8831802" cy="5985030"/>
          </a:xfrm>
        </p:spPr>
      </p:pic>
    </p:spTree>
    <p:extLst>
      <p:ext uri="{BB962C8B-B14F-4D97-AF65-F5344CB8AC3E}">
        <p14:creationId xmlns:p14="http://schemas.microsoft.com/office/powerpoint/2010/main" val="2563793018"/>
      </p:ext>
    </p:extLst>
  </p:cSld>
  <p:clrMapOvr>
    <a:masterClrMapping/>
  </p:clrMapOvr>
  <p:transition spd="slow" advClick="0" advTm="12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0"/>
            <a:ext cx="9144000" cy="762740"/>
          </a:xfrm>
        </p:spPr>
        <p:txBody>
          <a:bodyPr/>
          <a:lstStyle/>
          <a:p>
            <a:r>
              <a:rPr lang="en-GB" sz="2400" dirty="0"/>
              <a:t>And this is </a:t>
            </a:r>
            <a:r>
              <a:rPr lang="en-GB" sz="2400" dirty="0" err="1"/>
              <a:t>Sidmouth</a:t>
            </a:r>
            <a:r>
              <a:rPr lang="en-GB" sz="2400" dirty="0"/>
              <a:t>, by the Sid mouth, from aboard the Pride of Exmouth. No port can be built here. The sea is just too difficult.</a:t>
            </a:r>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0975" r="227"/>
          <a:stretch/>
        </p:blipFill>
        <p:spPr>
          <a:xfrm>
            <a:off x="152400" y="838200"/>
            <a:ext cx="8840680" cy="5916227"/>
          </a:xfrm>
        </p:spPr>
      </p:pic>
    </p:spTree>
    <p:extLst>
      <p:ext uri="{BB962C8B-B14F-4D97-AF65-F5344CB8AC3E}">
        <p14:creationId xmlns:p14="http://schemas.microsoft.com/office/powerpoint/2010/main" val="3846490787"/>
      </p:ext>
    </p:extLst>
  </p:cSld>
  <p:clrMapOvr>
    <a:masterClrMapping/>
  </p:clrMapOvr>
  <p:transition spd="slow" advClick="0" advTm="12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609600"/>
          </a:xfrm>
        </p:spPr>
        <p:txBody>
          <a:bodyPr/>
          <a:lstStyle/>
          <a:p>
            <a:r>
              <a:rPr lang="en-GB" sz="2400" dirty="0"/>
              <a:t>So, hereabouts, the Pride of Exmouth powers up the beach to land.</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4281" r="45" b="5106"/>
          <a:stretch/>
        </p:blipFill>
        <p:spPr>
          <a:xfrm>
            <a:off x="152399" y="674703"/>
            <a:ext cx="8849557" cy="6016841"/>
          </a:xfrm>
        </p:spPr>
      </p:pic>
    </p:spTree>
    <p:extLst>
      <p:ext uri="{BB962C8B-B14F-4D97-AF65-F5344CB8AC3E}">
        <p14:creationId xmlns:p14="http://schemas.microsoft.com/office/powerpoint/2010/main" val="1630590890"/>
      </p:ext>
    </p:extLst>
  </p:cSld>
  <p:clrMapOvr>
    <a:masterClrMapping/>
  </p:clrMapOvr>
  <p:transition spd="slow" advClick="0" advTm="12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3400" y="2971800"/>
            <a:ext cx="4343400" cy="3429000"/>
          </a:xfrm>
        </p:spPr>
        <p:txBody>
          <a:bodyPr/>
          <a:lstStyle/>
          <a:p>
            <a:r>
              <a:rPr lang="en-GB" sz="2400" dirty="0"/>
              <a:t>And landing on the beach by ramming it is a pretty spectacular thing to do!</a:t>
            </a:r>
          </a:p>
        </p:txBody>
      </p:sp>
      <p:pic>
        <p:nvPicPr>
          <p:cNvPr id="8" name="Content Placeholder 7"/>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2424" r="371" b="4585"/>
          <a:stretch/>
        </p:blipFill>
        <p:spPr>
          <a:xfrm>
            <a:off x="152400" y="2743200"/>
            <a:ext cx="3581400" cy="3977802"/>
          </a:xfrm>
        </p:spPr>
      </p:pic>
      <p:pic>
        <p:nvPicPr>
          <p:cNvPr id="9" name="Content Placeholder 8"/>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4780" t="10957" r="170" b="21425"/>
          <a:stretch/>
        </p:blipFill>
        <p:spPr>
          <a:xfrm>
            <a:off x="133165" y="159798"/>
            <a:ext cx="4545366" cy="2425085"/>
          </a:xfrm>
        </p:spPr>
      </p:pic>
      <p:pic>
        <p:nvPicPr>
          <p:cNvPr id="10" name="Content Placeholder 9"/>
          <p:cNvPicPr>
            <a:picLocks noGrp="1" noChangeAspect="1"/>
          </p:cNvPicPr>
          <p:nvPr>
            <p:ph sz="quarter" idx="3"/>
          </p:nvPr>
        </p:nvPicPr>
        <p:blipFill rotWithShape="1">
          <a:blip r:embed="rId4" cstate="print">
            <a:extLst>
              <a:ext uri="{28A0092B-C50C-407E-A947-70E740481C1C}">
                <a14:useLocalDpi xmlns:a14="http://schemas.microsoft.com/office/drawing/2010/main" val="0"/>
              </a:ext>
            </a:extLst>
          </a:blip>
          <a:srcRect t="6255" r="-303" b="17005"/>
          <a:stretch/>
        </p:blipFill>
        <p:spPr>
          <a:xfrm>
            <a:off x="4800600" y="152400"/>
            <a:ext cx="4254623" cy="2441359"/>
          </a:xfrm>
        </p:spPr>
      </p:pic>
    </p:spTree>
    <p:extLst>
      <p:ext uri="{BB962C8B-B14F-4D97-AF65-F5344CB8AC3E}">
        <p14:creationId xmlns:p14="http://schemas.microsoft.com/office/powerpoint/2010/main" val="2515213782"/>
      </p:ext>
    </p:extLst>
  </p:cSld>
  <p:clrMapOvr>
    <a:masterClrMapping/>
  </p:clrMapOvr>
  <p:transition spd="slow" advClick="0" advTm="14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609600"/>
          </a:xfrm>
        </p:spPr>
        <p:txBody>
          <a:bodyPr/>
          <a:lstStyle/>
          <a:p>
            <a:r>
              <a:rPr lang="en-GB" sz="2400" dirty="0"/>
              <a:t>As we leave </a:t>
            </a:r>
            <a:r>
              <a:rPr lang="en-GB" sz="2400" dirty="0" err="1"/>
              <a:t>Sidmouth</a:t>
            </a:r>
            <a:r>
              <a:rPr lang="en-GB" sz="2400" dirty="0"/>
              <a:t> to continue our journey west. </a:t>
            </a:r>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 t="2992" r="123" b="5106"/>
          <a:stretch/>
        </p:blipFill>
        <p:spPr>
          <a:xfrm>
            <a:off x="152400" y="603682"/>
            <a:ext cx="8814047" cy="6082683"/>
          </a:xfrm>
        </p:spPr>
      </p:pic>
    </p:spTree>
    <p:extLst>
      <p:ext uri="{BB962C8B-B14F-4D97-AF65-F5344CB8AC3E}">
        <p14:creationId xmlns:p14="http://schemas.microsoft.com/office/powerpoint/2010/main" val="3710937457"/>
      </p:ext>
    </p:extLst>
  </p:cSld>
  <p:clrMapOvr>
    <a:masterClrMapping/>
  </p:clrMapOvr>
  <p:transition spd="slow" advClick="0" advTm="12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533400"/>
          </a:xfrm>
        </p:spPr>
        <p:txBody>
          <a:bodyPr/>
          <a:lstStyle/>
          <a:p>
            <a:r>
              <a:rPr lang="en-GB" sz="2400" dirty="0"/>
              <a:t>To reach the stacks of </a:t>
            </a:r>
            <a:r>
              <a:rPr lang="en-GB" sz="2400" dirty="0" err="1"/>
              <a:t>Ladram</a:t>
            </a:r>
            <a:r>
              <a:rPr lang="en-GB" sz="2400" dirty="0"/>
              <a:t> Bay.</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690" r="426" b="5270"/>
          <a:stretch/>
        </p:blipFill>
        <p:spPr>
          <a:xfrm>
            <a:off x="152400" y="556200"/>
            <a:ext cx="8816251" cy="6178251"/>
          </a:xfrm>
        </p:spPr>
      </p:pic>
    </p:spTree>
    <p:extLst>
      <p:ext uri="{BB962C8B-B14F-4D97-AF65-F5344CB8AC3E}">
        <p14:creationId xmlns:p14="http://schemas.microsoft.com/office/powerpoint/2010/main" val="696388822"/>
      </p:ext>
    </p:extLst>
  </p:cSld>
  <p:clrMapOvr>
    <a:masterClrMapping/>
  </p:clrMapOvr>
  <p:transition spd="slow" advClick="0" advTm="12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GB" sz="2400" dirty="0"/>
              <a:t>Here Otter Sandstone outcrops beneath the mudstones</a:t>
            </a:r>
            <a:br>
              <a:rPr lang="en-GB" sz="2400" dirty="0"/>
            </a:br>
            <a:r>
              <a:rPr lang="en-GB" sz="2400" dirty="0"/>
              <a:t>and this helps stabilise things a little. </a:t>
            </a:r>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2088" r="12" b="8634"/>
          <a:stretch/>
        </p:blipFill>
        <p:spPr>
          <a:xfrm>
            <a:off x="152400" y="762000"/>
            <a:ext cx="8849557" cy="5928064"/>
          </a:xfrm>
        </p:spPr>
      </p:pic>
    </p:spTree>
    <p:extLst>
      <p:ext uri="{BB962C8B-B14F-4D97-AF65-F5344CB8AC3E}">
        <p14:creationId xmlns:p14="http://schemas.microsoft.com/office/powerpoint/2010/main" val="228527512"/>
      </p:ext>
    </p:extLst>
  </p:cSld>
  <p:clrMapOvr>
    <a:masterClrMapping/>
  </p:clrMapOvr>
  <p:transition spd="slow" advClick="0" advTm="12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457200"/>
          </a:xfrm>
        </p:spPr>
        <p:txBody>
          <a:bodyPr/>
          <a:lstStyle/>
          <a:p>
            <a:r>
              <a:rPr lang="en-GB" sz="2400" dirty="0"/>
              <a:t>But erosion still continues. Not so long ago this stack was an arch.</a:t>
            </a:r>
          </a:p>
        </p:txBody>
      </p:sp>
      <p:pic>
        <p:nvPicPr>
          <p:cNvPr id="4" name="Content Placeholder 7"/>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28" t="1070" r="-458" b="3282"/>
          <a:stretch/>
        </p:blipFill>
        <p:spPr>
          <a:xfrm>
            <a:off x="165716" y="488494"/>
            <a:ext cx="8825884" cy="6286297"/>
          </a:xfrm>
        </p:spPr>
      </p:pic>
    </p:spTree>
    <p:extLst>
      <p:ext uri="{BB962C8B-B14F-4D97-AF65-F5344CB8AC3E}">
        <p14:creationId xmlns:p14="http://schemas.microsoft.com/office/powerpoint/2010/main" val="2842274507"/>
      </p:ext>
    </p:extLst>
  </p:cSld>
  <p:clrMapOvr>
    <a:masterClrMapping/>
  </p:clrMapOvr>
  <p:transition spd="slow" advClick="0" advTm="12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685800"/>
          </a:xfrm>
        </p:spPr>
        <p:txBody>
          <a:bodyPr/>
          <a:lstStyle/>
          <a:p>
            <a:r>
              <a:rPr lang="en-GB" sz="2400" dirty="0"/>
              <a:t>We get very close to this sea stack in </a:t>
            </a:r>
            <a:r>
              <a:rPr lang="en-GB" sz="2400" dirty="0" err="1"/>
              <a:t>Ladram</a:t>
            </a:r>
            <a:r>
              <a:rPr lang="en-GB" sz="2400" dirty="0"/>
              <a:t> Bay village.</a:t>
            </a:r>
          </a:p>
        </p:txBody>
      </p:sp>
      <p:pic>
        <p:nvPicPr>
          <p:cNvPr id="8" name="Content Placeholder 7"/>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 r="245" b="9789"/>
          <a:stretch/>
        </p:blipFill>
        <p:spPr>
          <a:xfrm>
            <a:off x="152400" y="685800"/>
            <a:ext cx="8831802" cy="5990208"/>
          </a:xfrm>
        </p:spPr>
      </p:pic>
    </p:spTree>
    <p:extLst>
      <p:ext uri="{BB962C8B-B14F-4D97-AF65-F5344CB8AC3E}">
        <p14:creationId xmlns:p14="http://schemas.microsoft.com/office/powerpoint/2010/main" val="2649961007"/>
      </p:ext>
    </p:extLst>
  </p:cSld>
  <p:clrMapOvr>
    <a:masterClrMapping/>
  </p:clrMapOvr>
  <p:transition spd="slow" advClick="0" advTm="12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36"/>
            <a:ext cx="9144000" cy="746464"/>
          </a:xfrm>
        </p:spPr>
        <p:txBody>
          <a:bodyPr/>
          <a:lstStyle/>
          <a:p>
            <a:r>
              <a:rPr lang="en-GB" sz="2400" dirty="0"/>
              <a:t>As onwards we go past this landslip</a:t>
            </a:r>
            <a:br>
              <a:rPr lang="en-GB" sz="2400" dirty="0"/>
            </a:br>
            <a:r>
              <a:rPr lang="en-GB" sz="2400" dirty="0"/>
              <a:t>at Brandy Head,  </a:t>
            </a:r>
            <a:r>
              <a:rPr lang="en-GB" sz="2400" dirty="0" err="1"/>
              <a:t>Budleigh</a:t>
            </a:r>
            <a:r>
              <a:rPr lang="en-GB" sz="2400" dirty="0"/>
              <a:t> </a:t>
            </a:r>
            <a:r>
              <a:rPr lang="en-GB" sz="2400" dirty="0" err="1"/>
              <a:t>Salterton</a:t>
            </a:r>
            <a:r>
              <a:rPr lang="en-GB" sz="2400" dirty="0"/>
              <a:t>.</a:t>
            </a:r>
          </a:p>
        </p:txBody>
      </p:sp>
      <p:pic>
        <p:nvPicPr>
          <p:cNvPr id="4" name="Content Placeholder 8"/>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1" t="4432" r="85" b="7317"/>
          <a:stretch/>
        </p:blipFill>
        <p:spPr>
          <a:xfrm>
            <a:off x="152400" y="838200"/>
            <a:ext cx="8796291" cy="5834109"/>
          </a:xfrm>
        </p:spPr>
      </p:pic>
    </p:spTree>
    <p:extLst>
      <p:ext uri="{BB962C8B-B14F-4D97-AF65-F5344CB8AC3E}">
        <p14:creationId xmlns:p14="http://schemas.microsoft.com/office/powerpoint/2010/main" val="388599600"/>
      </p:ext>
    </p:extLst>
  </p:cSld>
  <p:clrMapOvr>
    <a:masterClrMapping/>
  </p:clrMapOvr>
  <p:transition spd="slow" advClick="0" advTm="12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0"/>
            <a:ext cx="9296400" cy="838200"/>
          </a:xfrm>
        </p:spPr>
        <p:txBody>
          <a:bodyPr/>
          <a:lstStyle/>
          <a:p>
            <a:r>
              <a:rPr lang="en-GB" sz="2400" dirty="0" err="1"/>
              <a:t>Budleigh</a:t>
            </a:r>
            <a:r>
              <a:rPr lang="en-GB" sz="2400" dirty="0"/>
              <a:t> </a:t>
            </a:r>
            <a:r>
              <a:rPr lang="en-GB" sz="2400" dirty="0" err="1"/>
              <a:t>Salterton</a:t>
            </a:r>
            <a:r>
              <a:rPr lang="en-GB" sz="2400" dirty="0"/>
              <a:t>, by the Otter mouth, is protected by a spit</a:t>
            </a:r>
            <a:br>
              <a:rPr lang="en-GB" sz="2400" dirty="0"/>
            </a:br>
            <a:r>
              <a:rPr lang="en-GB" sz="2400" dirty="0"/>
              <a:t>of round pebbles eroded from this adjacent cliff. </a:t>
            </a:r>
          </a:p>
        </p:txBody>
      </p:sp>
      <p:pic>
        <p:nvPicPr>
          <p:cNvPr id="4" name="Content Placeholder 3"/>
          <p:cNvPicPr>
            <a:picLocks noGrp="1" noChangeAspect="1"/>
          </p:cNvPicPr>
          <p:nvPr>
            <p:ph sz="half" idx="1"/>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 t="4482" r="705" b="8936"/>
          <a:stretch/>
        </p:blipFill>
        <p:spPr>
          <a:xfrm>
            <a:off x="147222" y="905522"/>
            <a:ext cx="8810348" cy="5761608"/>
          </a:xfrm>
        </p:spPr>
      </p:pic>
    </p:spTree>
    <p:extLst>
      <p:ext uri="{BB962C8B-B14F-4D97-AF65-F5344CB8AC3E}">
        <p14:creationId xmlns:p14="http://schemas.microsoft.com/office/powerpoint/2010/main" val="3569557274"/>
      </p:ext>
    </p:extLst>
  </p:cSld>
  <p:clrMapOvr>
    <a:masterClrMapping/>
  </p:clrMapOvr>
  <p:transition spd="slow" advClick="0" advTm="12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sz="quarter"/>
          </p:nvPr>
        </p:nvSpPr>
        <p:spPr>
          <a:xfrm>
            <a:off x="5105400" y="3276600"/>
            <a:ext cx="3962400" cy="1066800"/>
          </a:xfrm>
        </p:spPr>
        <p:txBody>
          <a:bodyPr/>
          <a:lstStyle/>
          <a:p>
            <a:r>
              <a:rPr lang="en-GB" sz="2400" dirty="0"/>
              <a:t>Attractive Lyme Regis, </a:t>
            </a:r>
            <a:br>
              <a:rPr lang="en-GB" sz="2400" dirty="0"/>
            </a:br>
            <a:r>
              <a:rPr lang="en-GB" sz="2400" dirty="0"/>
              <a:t>a town that once had worldwide trade.</a:t>
            </a:r>
          </a:p>
        </p:txBody>
      </p:sp>
      <p:pic>
        <p:nvPicPr>
          <p:cNvPr id="9" name="Content Placeholder 8"/>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t="8439" r="247"/>
          <a:stretch/>
        </p:blipFill>
        <p:spPr>
          <a:xfrm>
            <a:off x="152400" y="3376543"/>
            <a:ext cx="4953000" cy="3409693"/>
          </a:xfrm>
        </p:spPr>
      </p:pic>
      <p:pic>
        <p:nvPicPr>
          <p:cNvPr id="10" name="Content Placeholder 9"/>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t="4889" r="114" b="34"/>
          <a:stretch/>
        </p:blipFill>
        <p:spPr>
          <a:xfrm>
            <a:off x="152400" y="152400"/>
            <a:ext cx="4313068" cy="3079072"/>
          </a:xfrm>
        </p:spPr>
      </p:pic>
      <p:pic>
        <p:nvPicPr>
          <p:cNvPr id="12" name="Content Placeholder 11"/>
          <p:cNvPicPr>
            <a:picLocks noGrp="1" noChangeAspect="1"/>
          </p:cNvPicPr>
          <p:nvPr>
            <p:ph sz="quarter" idx="3"/>
          </p:nvPr>
        </p:nvPicPr>
        <p:blipFill rotWithShape="1">
          <a:blip r:embed="rId4" cstate="print">
            <a:extLst>
              <a:ext uri="{28A0092B-C50C-407E-A947-70E740481C1C}">
                <a14:useLocalDpi xmlns:a14="http://schemas.microsoft.com/office/drawing/2010/main" val="0"/>
              </a:ext>
            </a:extLst>
          </a:blip>
          <a:srcRect l="-1" t="17604" r="4643" b="2493"/>
          <a:stretch/>
        </p:blipFill>
        <p:spPr>
          <a:xfrm>
            <a:off x="5257800" y="4419599"/>
            <a:ext cx="3717524" cy="2336307"/>
          </a:xfrm>
        </p:spPr>
      </p:pic>
      <p:pic>
        <p:nvPicPr>
          <p:cNvPr id="11" name="Content Placeholder 10"/>
          <p:cNvPicPr>
            <a:picLocks noGrp="1" noChangeAspect="1"/>
          </p:cNvPicPr>
          <p:nvPr>
            <p:ph sz="quarter" idx="4"/>
          </p:nvPr>
        </p:nvPicPr>
        <p:blipFill rotWithShape="1">
          <a:blip r:embed="rId5" cstate="print">
            <a:extLst>
              <a:ext uri="{28A0092B-C50C-407E-A947-70E740481C1C}">
                <a14:useLocalDpi xmlns:a14="http://schemas.microsoft.com/office/drawing/2010/main" val="0"/>
              </a:ext>
            </a:extLst>
          </a:blip>
          <a:srcRect t="6050" r="11829" b="10327"/>
          <a:stretch/>
        </p:blipFill>
        <p:spPr>
          <a:xfrm>
            <a:off x="4648199" y="152399"/>
            <a:ext cx="4353757" cy="3096828"/>
          </a:xfrm>
        </p:spPr>
      </p:pic>
    </p:spTree>
    <p:extLst>
      <p:ext uri="{BB962C8B-B14F-4D97-AF65-F5344CB8AC3E}">
        <p14:creationId xmlns:p14="http://schemas.microsoft.com/office/powerpoint/2010/main" val="3808469392"/>
      </p:ext>
    </p:extLst>
  </p:cSld>
  <p:clrMapOvr>
    <a:masterClrMapping/>
  </p:clrMapOvr>
  <p:transition spd="slow" advClick="0" advTm="12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85800"/>
          </a:xfrm>
        </p:spPr>
        <p:txBody>
          <a:bodyPr/>
          <a:lstStyle/>
          <a:p>
            <a:r>
              <a:rPr lang="en-GB" sz="2400" dirty="0"/>
              <a:t>And Straight Point. It looks deceptively isolated but is actually</a:t>
            </a:r>
            <a:br>
              <a:rPr lang="en-GB" sz="2400" dirty="0"/>
            </a:br>
            <a:r>
              <a:rPr lang="en-GB" sz="2400" dirty="0"/>
              <a:t>the firing range for the </a:t>
            </a:r>
            <a:r>
              <a:rPr lang="en-GB" sz="2400" dirty="0" err="1"/>
              <a:t>Lympstone</a:t>
            </a:r>
            <a:r>
              <a:rPr lang="en-GB" sz="2400" dirty="0"/>
              <a:t> Royal Marines! </a:t>
            </a:r>
          </a:p>
        </p:txBody>
      </p:sp>
      <p:pic>
        <p:nvPicPr>
          <p:cNvPr id="7" name="Content Placeholder 6"/>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5440" r="194" b="4492"/>
          <a:stretch/>
        </p:blipFill>
        <p:spPr>
          <a:xfrm>
            <a:off x="152400" y="762000"/>
            <a:ext cx="8840680" cy="5983550"/>
          </a:xfrm>
        </p:spPr>
      </p:pic>
    </p:spTree>
    <p:extLst>
      <p:ext uri="{BB962C8B-B14F-4D97-AF65-F5344CB8AC3E}">
        <p14:creationId xmlns:p14="http://schemas.microsoft.com/office/powerpoint/2010/main" val="2864188337"/>
      </p:ext>
    </p:extLst>
  </p:cSld>
  <p:clrMapOvr>
    <a:masterClrMapping/>
  </p:clrMapOvr>
  <p:transition spd="slow" advClick="0" advTm="12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740"/>
            <a:ext cx="9144000" cy="686540"/>
          </a:xfrm>
        </p:spPr>
        <p:txBody>
          <a:bodyPr/>
          <a:lstStyle/>
          <a:p>
            <a:r>
              <a:rPr lang="en-GB" sz="2400" dirty="0"/>
              <a:t>And behind the firing range is Sandy Bay, a massive caravan site.</a:t>
            </a:r>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650" r="428" b="5537"/>
          <a:stretch/>
        </p:blipFill>
        <p:spPr>
          <a:xfrm>
            <a:off x="152400" y="701336"/>
            <a:ext cx="8796291" cy="6016841"/>
          </a:xfrm>
        </p:spPr>
      </p:pic>
    </p:spTree>
    <p:extLst>
      <p:ext uri="{BB962C8B-B14F-4D97-AF65-F5344CB8AC3E}">
        <p14:creationId xmlns:p14="http://schemas.microsoft.com/office/powerpoint/2010/main" val="3498986430"/>
      </p:ext>
    </p:extLst>
  </p:cSld>
  <p:clrMapOvr>
    <a:masterClrMapping/>
  </p:clrMapOvr>
  <p:transition spd="slow" advClick="0" advTm="12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0"/>
            <a:ext cx="9144000" cy="533400"/>
          </a:xfrm>
        </p:spPr>
        <p:txBody>
          <a:bodyPr/>
          <a:lstStyle/>
          <a:p>
            <a:r>
              <a:rPr lang="en-GB" sz="2400" dirty="0"/>
              <a:t>As Ian, our skipper, steers us towards the River Exe.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r="323" b="7048"/>
          <a:stretch/>
        </p:blipFill>
        <p:spPr>
          <a:xfrm>
            <a:off x="152400" y="538218"/>
            <a:ext cx="8839200" cy="6182178"/>
          </a:xfrm>
        </p:spPr>
      </p:pic>
    </p:spTree>
    <p:extLst>
      <p:ext uri="{BB962C8B-B14F-4D97-AF65-F5344CB8AC3E}">
        <p14:creationId xmlns:p14="http://schemas.microsoft.com/office/powerpoint/2010/main" val="3812017338"/>
      </p:ext>
    </p:extLst>
  </p:cSld>
  <p:clrMapOvr>
    <a:masterClrMapping/>
  </p:clrMapOvr>
  <p:transition spd="slow" advClick="0" advTm="12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533400"/>
          </a:xfrm>
        </p:spPr>
        <p:txBody>
          <a:bodyPr/>
          <a:lstStyle/>
          <a:p>
            <a:r>
              <a:rPr lang="en-GB" sz="2400" dirty="0"/>
              <a:t>The Exe is protected by this sand spit across to Dawlish Warren.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8222" r="387"/>
          <a:stretch/>
        </p:blipFill>
        <p:spPr>
          <a:xfrm>
            <a:off x="152401" y="594804"/>
            <a:ext cx="8849556" cy="6115235"/>
          </a:xfrm>
        </p:spPr>
      </p:pic>
    </p:spTree>
    <p:extLst>
      <p:ext uri="{BB962C8B-B14F-4D97-AF65-F5344CB8AC3E}">
        <p14:creationId xmlns:p14="http://schemas.microsoft.com/office/powerpoint/2010/main" val="1377640188"/>
      </p:ext>
    </p:extLst>
  </p:cSld>
  <p:clrMapOvr>
    <a:masterClrMapping/>
  </p:clrMapOvr>
  <p:transition spd="slow" advClick="0" advTm="12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2743200"/>
            <a:ext cx="1981200" cy="3733800"/>
          </a:xfrm>
        </p:spPr>
        <p:txBody>
          <a:bodyPr/>
          <a:lstStyle/>
          <a:p>
            <a:r>
              <a:rPr lang="en-GB" sz="2400" dirty="0"/>
              <a:t>As we head  up the Exe</a:t>
            </a:r>
            <a:br>
              <a:rPr lang="en-GB" sz="2400" dirty="0"/>
            </a:br>
            <a:r>
              <a:rPr lang="en-GB" sz="2400" dirty="0"/>
              <a:t> to Exmouth.</a:t>
            </a:r>
          </a:p>
        </p:txBody>
      </p:sp>
      <p:pic>
        <p:nvPicPr>
          <p:cNvPr id="4" name="Content Placeholder 3"/>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 r="1196" b="30899"/>
          <a:stretch/>
        </p:blipFill>
        <p:spPr>
          <a:xfrm>
            <a:off x="152400" y="152400"/>
            <a:ext cx="4659297" cy="2422124"/>
          </a:xfrm>
        </p:spPr>
      </p:pic>
      <p:pic>
        <p:nvPicPr>
          <p:cNvPr id="9" name="Content Placeholder 8"/>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4500" t="5957" r="-338" b="20969"/>
          <a:stretch/>
        </p:blipFill>
        <p:spPr>
          <a:xfrm>
            <a:off x="2112885" y="2760954"/>
            <a:ext cx="6816571" cy="3897298"/>
          </a:xfrm>
        </p:spPr>
      </p:pic>
      <p:pic>
        <p:nvPicPr>
          <p:cNvPr id="3" name="Content Placeholder 2"/>
          <p:cNvPicPr>
            <a:picLocks noGrp="1" noChangeAspect="1"/>
          </p:cNvPicPr>
          <p:nvPr>
            <p:ph sz="quarter" idx="3"/>
          </p:nvPr>
        </p:nvPicPr>
        <p:blipFill rotWithShape="1">
          <a:blip r:embed="rId4" cstate="print">
            <a:extLst>
              <a:ext uri="{28A0092B-C50C-407E-A947-70E740481C1C}">
                <a14:useLocalDpi xmlns:a14="http://schemas.microsoft.com/office/drawing/2010/main" val="0"/>
              </a:ext>
            </a:extLst>
          </a:blip>
          <a:srcRect l="1540" t="374" b="19417"/>
          <a:stretch/>
        </p:blipFill>
        <p:spPr>
          <a:xfrm>
            <a:off x="5029200" y="159798"/>
            <a:ext cx="3936999" cy="2405426"/>
          </a:xfrm>
        </p:spPr>
      </p:pic>
    </p:spTree>
    <p:extLst>
      <p:ext uri="{BB962C8B-B14F-4D97-AF65-F5344CB8AC3E}">
        <p14:creationId xmlns:p14="http://schemas.microsoft.com/office/powerpoint/2010/main" val="742426353"/>
      </p:ext>
    </p:extLst>
  </p:cSld>
  <p:clrMapOvr>
    <a:masterClrMapping/>
  </p:clrMapOvr>
  <p:transition spd="slow" advClick="0" advTm="12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8138"/>
            <a:ext cx="9144000" cy="685800"/>
          </a:xfrm>
        </p:spPr>
        <p:txBody>
          <a:bodyPr/>
          <a:lstStyle/>
          <a:p>
            <a:r>
              <a:rPr lang="en-GB" sz="2400" dirty="0"/>
              <a:t>To moor at the Stuart Line mooring at Exmouth Quay. </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455" r="84" b="8343"/>
          <a:stretch/>
        </p:blipFill>
        <p:spPr>
          <a:xfrm>
            <a:off x="152400" y="763480"/>
            <a:ext cx="8831802" cy="5979850"/>
          </a:xfrm>
        </p:spPr>
      </p:pic>
    </p:spTree>
    <p:extLst>
      <p:ext uri="{BB962C8B-B14F-4D97-AF65-F5344CB8AC3E}">
        <p14:creationId xmlns:p14="http://schemas.microsoft.com/office/powerpoint/2010/main" val="261707480"/>
      </p:ext>
    </p:extLst>
  </p:cSld>
  <p:clrMapOvr>
    <a:masterClrMapping/>
  </p:clrMapOvr>
  <p:transition spd="slow" advClick="0" advTm="12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GB" sz="2400" dirty="0"/>
              <a:t>We continue our journey on 9</a:t>
            </a:r>
            <a:r>
              <a:rPr lang="en-GB" sz="2400" baseline="30000" dirty="0"/>
              <a:t>th</a:t>
            </a:r>
            <a:r>
              <a:rPr lang="en-GB" sz="2400" dirty="0"/>
              <a:t> August 2012.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534" r="245" b="2733"/>
          <a:stretch/>
        </p:blipFill>
        <p:spPr>
          <a:xfrm>
            <a:off x="152400" y="736847"/>
            <a:ext cx="8831802" cy="5958396"/>
          </a:xfrm>
        </p:spPr>
      </p:pic>
    </p:spTree>
    <p:extLst>
      <p:ext uri="{BB962C8B-B14F-4D97-AF65-F5344CB8AC3E}">
        <p14:creationId xmlns:p14="http://schemas.microsoft.com/office/powerpoint/2010/main" val="1451919245"/>
      </p:ext>
    </p:extLst>
  </p:cSld>
  <p:clrMapOvr>
    <a:masterClrMapping/>
  </p:clrMapOvr>
  <p:transition spd="slow" advClick="0" advTm="12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609600"/>
          </a:xfrm>
        </p:spPr>
        <p:txBody>
          <a:bodyPr/>
          <a:lstStyle/>
          <a:p>
            <a:r>
              <a:rPr lang="en-GB" sz="2400" dirty="0"/>
              <a:t>A high tide allowing us close in to the Exe mouth sand spit.</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62" b="8774"/>
          <a:stretch/>
        </p:blipFill>
        <p:spPr>
          <a:xfrm>
            <a:off x="152400" y="668024"/>
            <a:ext cx="8839200" cy="6057551"/>
          </a:xfrm>
        </p:spPr>
      </p:pic>
    </p:spTree>
    <p:extLst>
      <p:ext uri="{BB962C8B-B14F-4D97-AF65-F5344CB8AC3E}">
        <p14:creationId xmlns:p14="http://schemas.microsoft.com/office/powerpoint/2010/main" val="1625398796"/>
      </p:ext>
    </p:extLst>
  </p:cSld>
  <p:clrMapOvr>
    <a:masterClrMapping/>
  </p:clrMapOvr>
  <p:transition spd="slow" advClick="0" advTm="12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09600"/>
          </a:xfrm>
        </p:spPr>
        <p:txBody>
          <a:bodyPr/>
          <a:lstStyle/>
          <a:p>
            <a:r>
              <a:rPr lang="en-GB" sz="2400" dirty="0"/>
              <a:t>As we cruise beside the dunes of Dawlish Warren.  </a:t>
            </a:r>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985" r="84" b="5794"/>
          <a:stretch/>
        </p:blipFill>
        <p:spPr>
          <a:xfrm>
            <a:off x="152400" y="655222"/>
            <a:ext cx="8831802" cy="6047419"/>
          </a:xfrm>
        </p:spPr>
      </p:pic>
    </p:spTree>
    <p:extLst>
      <p:ext uri="{BB962C8B-B14F-4D97-AF65-F5344CB8AC3E}">
        <p14:creationId xmlns:p14="http://schemas.microsoft.com/office/powerpoint/2010/main" val="1140079505"/>
      </p:ext>
    </p:extLst>
  </p:cSld>
  <p:clrMapOvr>
    <a:masterClrMapping/>
  </p:clrMapOvr>
  <p:transition spd="slow" advClick="0" advTm="12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8138"/>
            <a:ext cx="9296400" cy="677662"/>
          </a:xfrm>
        </p:spPr>
        <p:txBody>
          <a:bodyPr/>
          <a:lstStyle/>
          <a:p>
            <a:r>
              <a:rPr lang="en-GB" sz="2400" dirty="0"/>
              <a:t>At </a:t>
            </a:r>
            <a:r>
              <a:rPr lang="en-GB" sz="2400" dirty="0" err="1"/>
              <a:t>Langstone</a:t>
            </a:r>
            <a:r>
              <a:rPr lang="en-GB" sz="2400" dirty="0"/>
              <a:t> red rock returns with Permian rocks of desert origin.</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6" b="9641"/>
          <a:stretch/>
        </p:blipFill>
        <p:spPr>
          <a:xfrm>
            <a:off x="152400" y="762000"/>
            <a:ext cx="8822924" cy="5977631"/>
          </a:xfrm>
        </p:spPr>
      </p:pic>
    </p:spTree>
    <p:extLst>
      <p:ext uri="{BB962C8B-B14F-4D97-AF65-F5344CB8AC3E}">
        <p14:creationId xmlns:p14="http://schemas.microsoft.com/office/powerpoint/2010/main" val="2815489194"/>
      </p:ext>
    </p:extLst>
  </p:cSld>
  <p:clrMapOvr>
    <a:masterClrMapping/>
  </p:clrMapOvr>
  <p:transition spd="slow" advClick="0" advTm="12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685800"/>
          </a:xfrm>
        </p:spPr>
        <p:txBody>
          <a:bodyPr/>
          <a:lstStyle/>
          <a:p>
            <a:r>
              <a:rPr lang="en-GB" sz="2400" dirty="0"/>
              <a:t>As E167, Frances Jane approaches, a 1952,</a:t>
            </a:r>
            <a:br>
              <a:rPr lang="en-GB" sz="2400" dirty="0"/>
            </a:br>
            <a:r>
              <a:rPr lang="en-GB" sz="2400" dirty="0"/>
              <a:t>Falmouth built, mahogany, Cornish Crabber.</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 t="5294" r="-52" b="5246"/>
          <a:stretch/>
        </p:blipFill>
        <p:spPr>
          <a:xfrm>
            <a:off x="152401" y="763480"/>
            <a:ext cx="8893946" cy="5964314"/>
          </a:xfrm>
        </p:spPr>
      </p:pic>
    </p:spTree>
    <p:extLst>
      <p:ext uri="{BB962C8B-B14F-4D97-AF65-F5344CB8AC3E}">
        <p14:creationId xmlns:p14="http://schemas.microsoft.com/office/powerpoint/2010/main" val="459170629"/>
      </p:ext>
    </p:extLst>
  </p:cSld>
  <p:clrMapOvr>
    <a:masterClrMapping/>
  </p:clrMapOvr>
  <p:transition spd="slow" advClick="0" advTm="12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GB" sz="2400" dirty="0"/>
              <a:t>Brunel’s coastal railway is now also beside us.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2" b="7361"/>
          <a:stretch/>
        </p:blipFill>
        <p:spPr>
          <a:xfrm>
            <a:off x="152400" y="609600"/>
            <a:ext cx="8822924" cy="6131516"/>
          </a:xfrm>
        </p:spPr>
      </p:pic>
    </p:spTree>
    <p:extLst>
      <p:ext uri="{BB962C8B-B14F-4D97-AF65-F5344CB8AC3E}">
        <p14:creationId xmlns:p14="http://schemas.microsoft.com/office/powerpoint/2010/main" val="4218013689"/>
      </p:ext>
    </p:extLst>
  </p:cSld>
  <p:clrMapOvr>
    <a:masterClrMapping/>
  </p:clrMapOvr>
  <p:transition spd="slow" advClick="0" advTm="12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25893"/>
            <a:ext cx="8534400" cy="659907"/>
          </a:xfrm>
        </p:spPr>
        <p:txBody>
          <a:bodyPr/>
          <a:lstStyle/>
          <a:p>
            <a:r>
              <a:rPr lang="en-GB" sz="2400" dirty="0"/>
              <a:t>With Dawlish Station right on the beach. </a:t>
            </a:r>
          </a:p>
        </p:txBody>
      </p:sp>
      <p:pic>
        <p:nvPicPr>
          <p:cNvPr id="7" name="Content Placeholder 6"/>
          <p:cNvPicPr>
            <a:picLocks noGrp="1" noChangeAspect="1"/>
          </p:cNvPicPr>
          <p:nvPr>
            <p:ph sz="half" idx="1"/>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 t="1" r="67" b="-196"/>
          <a:stretch/>
        </p:blipFill>
        <p:spPr>
          <a:xfrm>
            <a:off x="152400" y="762000"/>
            <a:ext cx="8831802" cy="5954697"/>
          </a:xfrm>
        </p:spPr>
      </p:pic>
    </p:spTree>
    <p:extLst>
      <p:ext uri="{BB962C8B-B14F-4D97-AF65-F5344CB8AC3E}">
        <p14:creationId xmlns:p14="http://schemas.microsoft.com/office/powerpoint/2010/main" val="3547008817"/>
      </p:ext>
    </p:extLst>
  </p:cSld>
  <p:clrMapOvr>
    <a:masterClrMapping/>
  </p:clrMapOvr>
  <p:transition spd="slow" advClick="0" advTm="12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495"/>
            <a:ext cx="9144000" cy="780495"/>
          </a:xfrm>
        </p:spPr>
        <p:txBody>
          <a:bodyPr/>
          <a:lstStyle/>
          <a:p>
            <a:r>
              <a:rPr lang="en-GB" sz="2400" dirty="0"/>
              <a:t>The Great Western Railway then dives into a tunnel to pass</a:t>
            </a:r>
            <a:br>
              <a:rPr lang="en-GB" sz="2400" dirty="0"/>
            </a:br>
            <a:r>
              <a:rPr lang="en-GB" sz="2400" dirty="0"/>
              <a:t>the Parson and Clerk headland.</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122" r="184" b="8457"/>
          <a:stretch/>
        </p:blipFill>
        <p:spPr>
          <a:xfrm>
            <a:off x="152400" y="762000"/>
            <a:ext cx="8822924" cy="5928064"/>
          </a:xfrm>
        </p:spPr>
      </p:pic>
    </p:spTree>
    <p:extLst>
      <p:ext uri="{BB962C8B-B14F-4D97-AF65-F5344CB8AC3E}">
        <p14:creationId xmlns:p14="http://schemas.microsoft.com/office/powerpoint/2010/main" val="374870654"/>
      </p:ext>
    </p:extLst>
  </p:cSld>
  <p:clrMapOvr>
    <a:masterClrMapping/>
  </p:clrMapOvr>
  <p:transition spd="slow" advClick="0" advTm="12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533400"/>
          </a:xfrm>
        </p:spPr>
        <p:txBody>
          <a:bodyPr/>
          <a:lstStyle/>
          <a:p>
            <a:r>
              <a:rPr lang="en-GB" sz="2400" dirty="0"/>
              <a:t>This is the Parson with the Dawlish trip boat My Queen alongside.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83" r="184" b="8510"/>
          <a:stretch/>
        </p:blipFill>
        <p:spPr>
          <a:xfrm>
            <a:off x="152400" y="612560"/>
            <a:ext cx="8822924" cy="6059750"/>
          </a:xfrm>
        </p:spPr>
      </p:pic>
    </p:spTree>
    <p:extLst>
      <p:ext uri="{BB962C8B-B14F-4D97-AF65-F5344CB8AC3E}">
        <p14:creationId xmlns:p14="http://schemas.microsoft.com/office/powerpoint/2010/main" val="2529171997"/>
      </p:ext>
    </p:extLst>
  </p:cSld>
  <p:clrMapOvr>
    <a:masterClrMapping/>
  </p:clrMapOvr>
  <p:transition spd="slow" advClick="0" advTm="12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GB" sz="2400" dirty="0"/>
              <a:t>Sadly the Clerk lost his head on a stormy night in January 2003.</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591"/>
          <a:stretch/>
        </p:blipFill>
        <p:spPr>
          <a:xfrm>
            <a:off x="152400" y="603682"/>
            <a:ext cx="8805169" cy="6102695"/>
          </a:xfrm>
        </p:spPr>
      </p:pic>
    </p:spTree>
    <p:extLst>
      <p:ext uri="{BB962C8B-B14F-4D97-AF65-F5344CB8AC3E}">
        <p14:creationId xmlns:p14="http://schemas.microsoft.com/office/powerpoint/2010/main" val="2779887476"/>
      </p:ext>
    </p:extLst>
  </p:cSld>
  <p:clrMapOvr>
    <a:masterClrMapping/>
  </p:clrMapOvr>
  <p:transition spd="slow" advClick="0" advTm="12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762000"/>
          </a:xfrm>
        </p:spPr>
        <p:txBody>
          <a:bodyPr/>
          <a:lstStyle/>
          <a:p>
            <a:r>
              <a:rPr lang="en-GB" sz="2400" dirty="0"/>
              <a:t>This trip runs Thursdays, summer months only but the first</a:t>
            </a:r>
            <a:br>
              <a:rPr lang="en-GB" sz="2400" dirty="0"/>
            </a:br>
            <a:r>
              <a:rPr lang="en-GB" sz="2400" dirty="0"/>
              <a:t>four trips this year have been cancelled by rough weather.</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7820" r="45" b="3596"/>
          <a:stretch/>
        </p:blipFill>
        <p:spPr>
          <a:xfrm>
            <a:off x="152399" y="790112"/>
            <a:ext cx="8849557" cy="5882197"/>
          </a:xfrm>
        </p:spPr>
      </p:pic>
    </p:spTree>
    <p:extLst>
      <p:ext uri="{BB962C8B-B14F-4D97-AF65-F5344CB8AC3E}">
        <p14:creationId xmlns:p14="http://schemas.microsoft.com/office/powerpoint/2010/main" val="2120180950"/>
      </p:ext>
    </p:extLst>
  </p:cSld>
  <p:clrMapOvr>
    <a:masterClrMapping/>
  </p:clrMapOvr>
  <p:transition spd="slow" advClick="0" advTm="12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GB" sz="2400" dirty="0"/>
              <a:t>Seaside Teignmouth next, looking attractive from out at sea.</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492" r="406" b="1655"/>
          <a:stretch/>
        </p:blipFill>
        <p:spPr>
          <a:xfrm>
            <a:off x="152400" y="772356"/>
            <a:ext cx="8831802" cy="5976153"/>
          </a:xfrm>
        </p:spPr>
      </p:pic>
    </p:spTree>
    <p:extLst>
      <p:ext uri="{BB962C8B-B14F-4D97-AF65-F5344CB8AC3E}">
        <p14:creationId xmlns:p14="http://schemas.microsoft.com/office/powerpoint/2010/main" val="3156549890"/>
      </p:ext>
    </p:extLst>
  </p:cSld>
  <p:clrMapOvr>
    <a:masterClrMapping/>
  </p:clrMapOvr>
  <p:transition spd="slow" advClick="0" advTm="12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685800"/>
          </a:xfrm>
        </p:spPr>
        <p:txBody>
          <a:bodyPr/>
          <a:lstStyle/>
          <a:p>
            <a:r>
              <a:rPr lang="en-GB" sz="2400" dirty="0"/>
              <a:t>Tiny Teignmouth port, up the River </a:t>
            </a:r>
            <a:r>
              <a:rPr lang="en-GB" sz="2400" dirty="0" err="1"/>
              <a:t>Teign</a:t>
            </a:r>
            <a:r>
              <a:rPr lang="en-GB" sz="2400" dirty="0"/>
              <a:t>, is behind the headland. Access to this beach is through a Victorian foot tunnel.</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793" r="307" b="5753"/>
          <a:stretch/>
        </p:blipFill>
        <p:spPr>
          <a:xfrm>
            <a:off x="152400" y="772356"/>
            <a:ext cx="8840680" cy="5949519"/>
          </a:xfrm>
        </p:spPr>
      </p:pic>
    </p:spTree>
    <p:extLst>
      <p:ext uri="{BB962C8B-B14F-4D97-AF65-F5344CB8AC3E}">
        <p14:creationId xmlns:p14="http://schemas.microsoft.com/office/powerpoint/2010/main" val="2327820622"/>
      </p:ext>
    </p:extLst>
  </p:cSld>
  <p:clrMapOvr>
    <a:masterClrMapping/>
  </p:clrMapOvr>
  <p:transition spd="slow" advClick="0" advTm="12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762000"/>
          </a:xfrm>
        </p:spPr>
        <p:txBody>
          <a:bodyPr/>
          <a:lstStyle/>
          <a:p>
            <a:r>
              <a:rPr lang="en-GB" sz="2400" dirty="0"/>
              <a:t>More inaccessible coves and unstable cliffs </a:t>
            </a:r>
            <a:br>
              <a:rPr lang="en-GB" sz="2400" dirty="0"/>
            </a:br>
            <a:r>
              <a:rPr lang="en-GB" sz="2400" dirty="0"/>
              <a:t>follow in </a:t>
            </a:r>
            <a:r>
              <a:rPr lang="en-GB" sz="2400" dirty="0" err="1"/>
              <a:t>Babbacombe</a:t>
            </a:r>
            <a:r>
              <a:rPr lang="en-GB" sz="2400" dirty="0"/>
              <a:t> Bay.</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332" r="245" b="6294"/>
          <a:stretch/>
        </p:blipFill>
        <p:spPr>
          <a:xfrm>
            <a:off x="152400" y="838200"/>
            <a:ext cx="8831802" cy="5868139"/>
          </a:xfrm>
        </p:spPr>
      </p:pic>
    </p:spTree>
    <p:extLst>
      <p:ext uri="{BB962C8B-B14F-4D97-AF65-F5344CB8AC3E}">
        <p14:creationId xmlns:p14="http://schemas.microsoft.com/office/powerpoint/2010/main" val="3283592951"/>
      </p:ext>
    </p:extLst>
  </p:cSld>
  <p:clrMapOvr>
    <a:masterClrMapping/>
  </p:clrMapOvr>
  <p:transition spd="slow" advClick="0" advTm="12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txBody>
          <a:bodyPr/>
          <a:lstStyle/>
          <a:p>
            <a:r>
              <a:rPr lang="en-GB" sz="2400" dirty="0"/>
              <a:t>This is </a:t>
            </a:r>
            <a:r>
              <a:rPr lang="en-GB" sz="2400" dirty="0" err="1"/>
              <a:t>Maidencombe</a:t>
            </a:r>
            <a:r>
              <a:rPr lang="en-GB" sz="2400" dirty="0"/>
              <a:t>, again foot access only.</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122" r="162" b="4242"/>
          <a:stretch/>
        </p:blipFill>
        <p:spPr>
          <a:xfrm>
            <a:off x="152400" y="530984"/>
            <a:ext cx="8839200" cy="6217526"/>
          </a:xfrm>
        </p:spPr>
      </p:pic>
    </p:spTree>
    <p:extLst>
      <p:ext uri="{BB962C8B-B14F-4D97-AF65-F5344CB8AC3E}">
        <p14:creationId xmlns:p14="http://schemas.microsoft.com/office/powerpoint/2010/main" val="652586475"/>
      </p:ext>
    </p:extLst>
  </p:cSld>
  <p:clrMapOvr>
    <a:masterClrMapping/>
  </p:clrMapOvr>
  <p:transition spd="slow" advClick="0" advTm="12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533400"/>
          </a:xfrm>
        </p:spPr>
        <p:txBody>
          <a:bodyPr/>
          <a:lstStyle/>
          <a:p>
            <a:r>
              <a:rPr lang="en-GB" sz="2400" dirty="0"/>
              <a:t>As off we go again aboard the Frances Jane.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4279" r="-161" b="2734"/>
          <a:stretch/>
        </p:blipFill>
        <p:spPr>
          <a:xfrm>
            <a:off x="228599" y="609600"/>
            <a:ext cx="8668981" cy="6036076"/>
          </a:xfrm>
        </p:spPr>
      </p:pic>
    </p:spTree>
    <p:extLst>
      <p:ext uri="{BB962C8B-B14F-4D97-AF65-F5344CB8AC3E}">
        <p14:creationId xmlns:p14="http://schemas.microsoft.com/office/powerpoint/2010/main" val="2481728738"/>
      </p:ext>
    </p:extLst>
  </p:cSld>
  <p:clrMapOvr>
    <a:masterClrMapping/>
  </p:clrMapOvr>
  <p:transition spd="slow" advClick="0" advTm="12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GB" sz="2400" dirty="0"/>
              <a:t>But </a:t>
            </a:r>
            <a:r>
              <a:rPr lang="en-GB" sz="2400" dirty="0" err="1"/>
              <a:t>Oddicombe</a:t>
            </a:r>
            <a:r>
              <a:rPr lang="en-GB" sz="2400" dirty="0"/>
              <a:t> can also be reached by funicular railway.</a:t>
            </a:r>
            <a:br>
              <a:rPr lang="en-GB" sz="2400" dirty="0"/>
            </a:br>
            <a:r>
              <a:rPr lang="en-GB" sz="2400" dirty="0"/>
              <a:t>The rock fall on the right took place in February 2010.</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747" r="144" b="8315"/>
          <a:stretch/>
        </p:blipFill>
        <p:spPr>
          <a:xfrm>
            <a:off x="152400" y="838200"/>
            <a:ext cx="8840680" cy="5839287"/>
          </a:xfrm>
        </p:spPr>
      </p:pic>
    </p:spTree>
    <p:extLst>
      <p:ext uri="{BB962C8B-B14F-4D97-AF65-F5344CB8AC3E}">
        <p14:creationId xmlns:p14="http://schemas.microsoft.com/office/powerpoint/2010/main" val="1216638871"/>
      </p:ext>
    </p:extLst>
  </p:cSld>
  <p:clrMapOvr>
    <a:masterClrMapping/>
  </p:clrMapOvr>
  <p:transition spd="slow" advClick="0" advTm="12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67400" y="152400"/>
            <a:ext cx="3276600" cy="4191000"/>
          </a:xfrm>
        </p:spPr>
        <p:txBody>
          <a:bodyPr/>
          <a:lstStyle/>
          <a:p>
            <a:r>
              <a:rPr lang="en-GB" sz="2400" dirty="0"/>
              <a:t>Landmark rocks mark the entrance to</a:t>
            </a:r>
            <a:br>
              <a:rPr lang="en-GB" sz="2400" dirty="0"/>
            </a:br>
            <a:r>
              <a:rPr lang="en-GB" sz="2400" dirty="0"/>
              <a:t>Tor Bay.</a:t>
            </a:r>
            <a:br>
              <a:rPr lang="en-GB" sz="2400" dirty="0"/>
            </a:br>
            <a:br>
              <a:rPr lang="en-GB" sz="2400" dirty="0"/>
            </a:br>
            <a:r>
              <a:rPr lang="en-GB" sz="2400" dirty="0"/>
              <a:t> Flat Rock and Ore Stone, then greener</a:t>
            </a:r>
            <a:br>
              <a:rPr lang="en-GB" sz="2400" dirty="0"/>
            </a:br>
            <a:r>
              <a:rPr lang="en-GB" sz="2400" dirty="0"/>
              <a:t> Thatcher Rock.</a:t>
            </a:r>
            <a:br>
              <a:rPr lang="en-GB" sz="2400" dirty="0"/>
            </a:br>
            <a:br>
              <a:rPr lang="en-GB" sz="2400" dirty="0"/>
            </a:br>
            <a:r>
              <a:rPr lang="en-GB" sz="2400" dirty="0"/>
              <a:t>It was peaceful on</a:t>
            </a:r>
            <a:br>
              <a:rPr lang="en-GB" sz="2400" dirty="0"/>
            </a:br>
            <a:r>
              <a:rPr lang="en-GB" sz="2400" dirty="0"/>
              <a:t>the stern deck.</a:t>
            </a:r>
            <a:br>
              <a:rPr lang="en-GB" sz="2400" dirty="0"/>
            </a:br>
            <a:endParaRPr lang="en-GB" sz="2400" dirty="0"/>
          </a:p>
        </p:txBody>
      </p:sp>
      <p:pic>
        <p:nvPicPr>
          <p:cNvPr id="4" name="Content Placeholder 3"/>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7924" r="1349" b="13333"/>
          <a:stretch/>
        </p:blipFill>
        <p:spPr>
          <a:xfrm>
            <a:off x="152400" y="152400"/>
            <a:ext cx="5724620" cy="2991776"/>
          </a:xfrm>
        </p:spPr>
      </p:pic>
      <p:pic>
        <p:nvPicPr>
          <p:cNvPr id="8" name="Content Placeholder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6019800" y="4495800"/>
            <a:ext cx="2946400" cy="2209800"/>
          </a:xfrm>
        </p:spPr>
      </p:pic>
      <p:pic>
        <p:nvPicPr>
          <p:cNvPr id="9" name="Content Placeholder 8"/>
          <p:cNvPicPr>
            <a:picLocks noGrp="1" noChangeAspect="1"/>
          </p:cNvPicPr>
          <p:nvPr>
            <p:ph sz="quarter" idx="3"/>
          </p:nvPr>
        </p:nvPicPr>
        <p:blipFill rotWithShape="1">
          <a:blip r:embed="rId4" cstate="print">
            <a:extLst>
              <a:ext uri="{28A0092B-C50C-407E-A947-70E740481C1C}">
                <a14:useLocalDpi xmlns:a14="http://schemas.microsoft.com/office/drawing/2010/main" val="0"/>
              </a:ext>
            </a:extLst>
          </a:blip>
          <a:srcRect t="10082" r="-1069" b="10157"/>
          <a:stretch/>
        </p:blipFill>
        <p:spPr>
          <a:xfrm>
            <a:off x="118653" y="3257926"/>
            <a:ext cx="5824947" cy="3447674"/>
          </a:xfrm>
        </p:spPr>
      </p:pic>
    </p:spTree>
    <p:extLst>
      <p:ext uri="{BB962C8B-B14F-4D97-AF65-F5344CB8AC3E}">
        <p14:creationId xmlns:p14="http://schemas.microsoft.com/office/powerpoint/2010/main" val="1843490701"/>
      </p:ext>
    </p:extLst>
  </p:cSld>
  <p:clrMapOvr>
    <a:masterClrMapping/>
  </p:clrMapOvr>
  <p:transition spd="slow" advClick="0" advTm="12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762000"/>
          </a:xfrm>
        </p:spPr>
        <p:txBody>
          <a:bodyPr/>
          <a:lstStyle/>
          <a:p>
            <a:r>
              <a:rPr lang="en-GB" sz="2400" dirty="0"/>
              <a:t>But on top deck it was very different. The Pride of Exmouth</a:t>
            </a:r>
            <a:br>
              <a:rPr lang="en-GB" sz="2400" dirty="0"/>
            </a:br>
            <a:r>
              <a:rPr lang="en-GB" sz="2400" dirty="0"/>
              <a:t>is full up today with 208 passengers on board.</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1371" r="285"/>
          <a:stretch/>
        </p:blipFill>
        <p:spPr>
          <a:xfrm>
            <a:off x="152400" y="790113"/>
            <a:ext cx="8814047" cy="5875537"/>
          </a:xfrm>
        </p:spPr>
      </p:pic>
    </p:spTree>
    <p:extLst>
      <p:ext uri="{BB962C8B-B14F-4D97-AF65-F5344CB8AC3E}">
        <p14:creationId xmlns:p14="http://schemas.microsoft.com/office/powerpoint/2010/main" val="738299931"/>
      </p:ext>
    </p:extLst>
  </p:cSld>
  <p:clrMapOvr>
    <a:masterClrMapping/>
  </p:clrMapOvr>
  <p:transition spd="slow" advClick="0" advTm="12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914400"/>
          </a:xfrm>
        </p:spPr>
        <p:txBody>
          <a:bodyPr/>
          <a:lstStyle/>
          <a:p>
            <a:r>
              <a:rPr lang="en-GB" sz="2400" dirty="0"/>
              <a:t>Most got off here, at Torquay, climbing the concrete</a:t>
            </a:r>
            <a:br>
              <a:rPr lang="en-GB" sz="2400" dirty="0"/>
            </a:br>
            <a:r>
              <a:rPr lang="en-GB" sz="2400" dirty="0"/>
              <a:t> steps on the inner side of the right hand harbour wall.</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330" t="2129" r="3446" b="20423"/>
          <a:stretch/>
        </p:blipFill>
        <p:spPr>
          <a:xfrm>
            <a:off x="152401" y="1102374"/>
            <a:ext cx="8839200" cy="5628379"/>
          </a:xfrm>
        </p:spPr>
      </p:pic>
    </p:spTree>
    <p:extLst>
      <p:ext uri="{BB962C8B-B14F-4D97-AF65-F5344CB8AC3E}">
        <p14:creationId xmlns:p14="http://schemas.microsoft.com/office/powerpoint/2010/main" val="3245222143"/>
      </p:ext>
    </p:extLst>
  </p:cSld>
  <p:clrMapOvr>
    <a:masterClrMapping/>
  </p:clrMapOvr>
  <p:transition spd="slow" advClick="0" advTm="12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3743" t="7283" r="92" b="10115"/>
          <a:stretch/>
        </p:blipFill>
        <p:spPr>
          <a:xfrm>
            <a:off x="152400" y="3352800"/>
            <a:ext cx="5207493" cy="3354738"/>
          </a:xfrm>
        </p:spPr>
      </p:pic>
      <p:pic>
        <p:nvPicPr>
          <p:cNvPr id="9" name="Content Placeholder 8"/>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t="22834" r="197" b="32633"/>
          <a:stretch/>
        </p:blipFill>
        <p:spPr>
          <a:xfrm>
            <a:off x="152399" y="122680"/>
            <a:ext cx="8839201" cy="2958082"/>
          </a:xfrm>
        </p:spPr>
      </p:pic>
      <p:sp>
        <p:nvSpPr>
          <p:cNvPr id="2" name="Rectangle 1"/>
          <p:cNvSpPr/>
          <p:nvPr/>
        </p:nvSpPr>
        <p:spPr>
          <a:xfrm>
            <a:off x="5562600" y="3675355"/>
            <a:ext cx="3505200" cy="1569660"/>
          </a:xfrm>
          <a:prstGeom prst="rect">
            <a:avLst/>
          </a:prstGeom>
        </p:spPr>
        <p:txBody>
          <a:bodyPr wrap="square">
            <a:spAutoFit/>
          </a:bodyPr>
          <a:lstStyle/>
          <a:p>
            <a:pPr algn="ctr"/>
            <a:r>
              <a:rPr lang="en-GB" sz="2400" kern="0" dirty="0">
                <a:solidFill>
                  <a:srgbClr val="E5FFFF"/>
                </a:solidFill>
                <a:effectLst>
                  <a:outerShdw blurRad="38100" dist="38100" dir="2700000" algn="tl">
                    <a:srgbClr val="000000"/>
                  </a:outerShdw>
                </a:effectLst>
                <a:ea typeface="+mj-ea"/>
                <a:cs typeface="+mj-cs"/>
              </a:rPr>
              <a:t>Remaining passengers continue across Tor Bay.</a:t>
            </a:r>
          </a:p>
          <a:p>
            <a:pPr algn="ctr"/>
            <a:endParaRPr lang="en-GB" sz="2400" kern="0" dirty="0">
              <a:solidFill>
                <a:srgbClr val="E5FFFF"/>
              </a:solidFill>
              <a:effectLst>
                <a:outerShdw blurRad="38100" dist="38100" dir="2700000" algn="tl">
                  <a:srgbClr val="000000"/>
                </a:outerShdw>
              </a:effectLst>
              <a:latin typeface="+mj-lt"/>
              <a:ea typeface="+mj-ea"/>
              <a:cs typeface="+mj-cs"/>
            </a:endParaRPr>
          </a:p>
          <a:p>
            <a:pPr algn="ctr"/>
            <a:r>
              <a:rPr lang="en-GB" sz="2400" kern="0" dirty="0">
                <a:solidFill>
                  <a:srgbClr val="E5FFFF"/>
                </a:solidFill>
                <a:effectLst>
                  <a:outerShdw blurRad="38100" dist="38100" dir="2700000" algn="tl">
                    <a:srgbClr val="000000"/>
                  </a:outerShdw>
                </a:effectLst>
                <a:latin typeface="+mj-lt"/>
                <a:ea typeface="+mj-ea"/>
                <a:cs typeface="+mj-cs"/>
              </a:rPr>
              <a:t>This is Paignton.</a:t>
            </a:r>
            <a:endParaRPr lang="en-GB" sz="2400" dirty="0">
              <a:latin typeface="+mj-lt"/>
            </a:endParaRPr>
          </a:p>
        </p:txBody>
      </p:sp>
    </p:spTree>
    <p:extLst>
      <p:ext uri="{BB962C8B-B14F-4D97-AF65-F5344CB8AC3E}">
        <p14:creationId xmlns:p14="http://schemas.microsoft.com/office/powerpoint/2010/main" val="3494134167"/>
      </p:ext>
    </p:extLst>
  </p:cSld>
  <p:clrMapOvr>
    <a:masterClrMapping/>
  </p:clrMapOvr>
  <p:transition spd="slow" advClick="0" advTm="12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762000"/>
          </a:xfrm>
        </p:spPr>
        <p:txBody>
          <a:bodyPr/>
          <a:lstStyle/>
          <a:p>
            <a:r>
              <a:rPr lang="en-GB" sz="2400" dirty="0"/>
              <a:t>We reach </a:t>
            </a:r>
            <a:r>
              <a:rPr lang="en-GB" sz="2400" dirty="0" err="1"/>
              <a:t>Brixham</a:t>
            </a:r>
            <a:r>
              <a:rPr lang="en-GB" sz="2400" dirty="0"/>
              <a:t>, where several modern trawlers</a:t>
            </a:r>
            <a:br>
              <a:rPr lang="en-GB" sz="2400" dirty="0"/>
            </a:br>
            <a:r>
              <a:rPr lang="en-GB" sz="2400" dirty="0"/>
              <a:t>are moored by the fish quay. </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5189" r="3" b="4662"/>
          <a:stretch/>
        </p:blipFill>
        <p:spPr>
          <a:xfrm>
            <a:off x="152400" y="762000"/>
            <a:ext cx="8849558" cy="5983549"/>
          </a:xfrm>
        </p:spPr>
      </p:pic>
    </p:spTree>
    <p:extLst>
      <p:ext uri="{BB962C8B-B14F-4D97-AF65-F5344CB8AC3E}">
        <p14:creationId xmlns:p14="http://schemas.microsoft.com/office/powerpoint/2010/main" val="1086918052"/>
      </p:ext>
    </p:extLst>
  </p:cSld>
  <p:clrMapOvr>
    <a:masterClrMapping/>
  </p:clrMapOvr>
  <p:transition spd="slow" advClick="0" advTm="12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GB" sz="2400" dirty="0"/>
              <a:t>At </a:t>
            </a:r>
            <a:r>
              <a:rPr lang="en-GB" sz="2400" dirty="0" err="1"/>
              <a:t>Brixham</a:t>
            </a:r>
            <a:r>
              <a:rPr lang="en-GB" sz="2400" dirty="0"/>
              <a:t> Pride of Exmouth unloads by the steps of the harbour wall, as our excellent Stuart Line trips come to a close.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927" r="162" b="5969"/>
          <a:stretch/>
        </p:blipFill>
        <p:spPr>
          <a:xfrm>
            <a:off x="152400" y="797802"/>
            <a:ext cx="8839200" cy="5916676"/>
          </a:xfrm>
        </p:spPr>
      </p:pic>
    </p:spTree>
    <p:extLst>
      <p:ext uri="{BB962C8B-B14F-4D97-AF65-F5344CB8AC3E}">
        <p14:creationId xmlns:p14="http://schemas.microsoft.com/office/powerpoint/2010/main" val="3741095974"/>
      </p:ext>
    </p:extLst>
  </p:cSld>
  <p:clrMapOvr>
    <a:masterClrMapping/>
  </p:clrMapOvr>
  <p:transition spd="slow" advClick="0" advTm="12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8495"/>
            <a:ext cx="9296400" cy="628095"/>
          </a:xfrm>
        </p:spPr>
        <p:txBody>
          <a:bodyPr/>
          <a:lstStyle/>
          <a:p>
            <a:r>
              <a:rPr lang="en-GB" sz="2400" dirty="0" err="1"/>
              <a:t>Brixham</a:t>
            </a:r>
            <a:r>
              <a:rPr lang="en-GB" sz="2400" dirty="0"/>
              <a:t> is an interesting mix of fishing industry and holiday resort.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3218" r="-179" b="5841"/>
          <a:stretch/>
        </p:blipFill>
        <p:spPr>
          <a:xfrm>
            <a:off x="152400" y="685800"/>
            <a:ext cx="8840680" cy="6019061"/>
          </a:xfrm>
        </p:spPr>
      </p:pic>
    </p:spTree>
    <p:extLst>
      <p:ext uri="{BB962C8B-B14F-4D97-AF65-F5344CB8AC3E}">
        <p14:creationId xmlns:p14="http://schemas.microsoft.com/office/powerpoint/2010/main" val="3585774222"/>
      </p:ext>
    </p:extLst>
  </p:cSld>
  <p:clrMapOvr>
    <a:masterClrMapping/>
  </p:clrMapOvr>
  <p:transition spd="slow" advClick="0" advTm="12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609600"/>
          </a:xfrm>
        </p:spPr>
        <p:txBody>
          <a:bodyPr/>
          <a:lstStyle/>
          <a:p>
            <a:r>
              <a:rPr lang="en-GB" sz="2400" dirty="0"/>
              <a:t>And it is great to see a family crabbing opposite a trawler refit.</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446" b="7972"/>
          <a:stretch/>
        </p:blipFill>
        <p:spPr>
          <a:xfrm>
            <a:off x="152400" y="609600"/>
            <a:ext cx="8814047" cy="6110796"/>
          </a:xfrm>
        </p:spPr>
      </p:pic>
    </p:spTree>
    <p:extLst>
      <p:ext uri="{BB962C8B-B14F-4D97-AF65-F5344CB8AC3E}">
        <p14:creationId xmlns:p14="http://schemas.microsoft.com/office/powerpoint/2010/main" val="3977296904"/>
      </p:ext>
    </p:extLst>
  </p:cSld>
  <p:clrMapOvr>
    <a:masterClrMapping/>
  </p:clrMapOvr>
  <p:transition spd="slow" advClick="0" advTm="12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181600" y="2514600"/>
            <a:ext cx="3962400" cy="4114800"/>
          </a:xfrm>
        </p:spPr>
        <p:txBody>
          <a:bodyPr/>
          <a:lstStyle/>
          <a:p>
            <a:r>
              <a:rPr lang="en-GB" sz="2400" dirty="0"/>
              <a:t>Also creditable is the restored heritage fleet which includes wooden trawlers Pilgrim of 1895 and Vigilance of 1926.</a:t>
            </a:r>
            <a:br>
              <a:rPr lang="en-GB" sz="2400" dirty="0"/>
            </a:br>
            <a:br>
              <a:rPr lang="en-GB" sz="2400" dirty="0"/>
            </a:br>
            <a:r>
              <a:rPr lang="en-GB" sz="2400" dirty="0"/>
              <a:t>Over 300 sailing trawlers once sailed from here.</a:t>
            </a:r>
          </a:p>
        </p:txBody>
      </p:sp>
      <p:pic>
        <p:nvPicPr>
          <p:cNvPr id="7" name="Content Placeholder 6"/>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 t="1912" r="137" b="16173"/>
          <a:stretch/>
        </p:blipFill>
        <p:spPr>
          <a:xfrm>
            <a:off x="152400" y="152400"/>
            <a:ext cx="5049915" cy="3106722"/>
          </a:xfrm>
        </p:spPr>
      </p:pic>
      <p:pic>
        <p:nvPicPr>
          <p:cNvPr id="11" name="Content Placeholder 10"/>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7609" t="157" r="3519" b="30147"/>
          <a:stretch/>
        </p:blipFill>
        <p:spPr>
          <a:xfrm>
            <a:off x="5410200" y="152400"/>
            <a:ext cx="3657600" cy="2151302"/>
          </a:xfrm>
        </p:spPr>
      </p:pic>
      <p:pic>
        <p:nvPicPr>
          <p:cNvPr id="12" name="Content Placeholder 11"/>
          <p:cNvPicPr>
            <a:picLocks noGrp="1" noChangeAspect="1"/>
          </p:cNvPicPr>
          <p:nvPr>
            <p:ph sz="quarter" idx="3"/>
          </p:nvPr>
        </p:nvPicPr>
        <p:blipFill rotWithShape="1">
          <a:blip r:embed="rId4" cstate="print">
            <a:extLst>
              <a:ext uri="{28A0092B-C50C-407E-A947-70E740481C1C}">
                <a14:useLocalDpi xmlns:a14="http://schemas.microsoft.com/office/drawing/2010/main" val="0"/>
              </a:ext>
            </a:extLst>
          </a:blip>
          <a:srcRect l="1" t="5245" r="1073" b="7647"/>
          <a:stretch/>
        </p:blipFill>
        <p:spPr>
          <a:xfrm>
            <a:off x="152400" y="3382392"/>
            <a:ext cx="5032159" cy="3323208"/>
          </a:xfrm>
        </p:spPr>
      </p:pic>
    </p:spTree>
    <p:extLst>
      <p:ext uri="{BB962C8B-B14F-4D97-AF65-F5344CB8AC3E}">
        <p14:creationId xmlns:p14="http://schemas.microsoft.com/office/powerpoint/2010/main" val="1491162247"/>
      </p:ext>
    </p:extLst>
  </p:cSld>
  <p:clrMapOvr>
    <a:masterClrMapping/>
  </p:clrMapOvr>
  <p:transition spd="slow" advClick="0" advTm="14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334000" y="152400"/>
            <a:ext cx="3505200" cy="3124200"/>
          </a:xfrm>
        </p:spPr>
        <p:txBody>
          <a:bodyPr/>
          <a:lstStyle/>
          <a:p>
            <a:r>
              <a:rPr lang="en-GB" sz="2400" dirty="0"/>
              <a:t>Originally tiller steered, </a:t>
            </a:r>
            <a:br>
              <a:rPr lang="en-GB" sz="2400" dirty="0"/>
            </a:br>
            <a:r>
              <a:rPr lang="en-GB" sz="2400" dirty="0"/>
              <a:t>this trip is a very different to the boat’s normal fare of one</a:t>
            </a:r>
            <a:br>
              <a:rPr lang="en-GB" sz="2400" dirty="0"/>
            </a:br>
            <a:r>
              <a:rPr lang="en-GB" sz="2400" dirty="0"/>
              <a:t>hour mackerel trips. </a:t>
            </a:r>
          </a:p>
        </p:txBody>
      </p:sp>
      <p:pic>
        <p:nvPicPr>
          <p:cNvPr id="7" name="Content Placeholder 6"/>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252" r="6787" b="1"/>
          <a:stretch/>
        </p:blipFill>
        <p:spPr>
          <a:xfrm>
            <a:off x="152399" y="76200"/>
            <a:ext cx="4626075" cy="6629400"/>
          </a:xfrm>
        </p:spPr>
      </p:pic>
      <p:pic>
        <p:nvPicPr>
          <p:cNvPr id="8" name="Content Placeholder 7"/>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r="5176"/>
          <a:stretch/>
        </p:blipFill>
        <p:spPr>
          <a:xfrm>
            <a:off x="4953000" y="3505200"/>
            <a:ext cx="4046331" cy="3200400"/>
          </a:xfrm>
        </p:spPr>
      </p:pic>
    </p:spTree>
    <p:extLst>
      <p:ext uri="{BB962C8B-B14F-4D97-AF65-F5344CB8AC3E}">
        <p14:creationId xmlns:p14="http://schemas.microsoft.com/office/powerpoint/2010/main" val="64343468"/>
      </p:ext>
    </p:extLst>
  </p:cSld>
  <p:clrMapOvr>
    <a:masterClrMapping/>
  </p:clrMapOvr>
  <p:transition spd="slow" advClick="0" advTm="12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85800"/>
          </a:xfrm>
        </p:spPr>
        <p:txBody>
          <a:bodyPr/>
          <a:lstStyle/>
          <a:p>
            <a:r>
              <a:rPr lang="en-GB" sz="2400" dirty="0"/>
              <a:t>We move on from </a:t>
            </a:r>
            <a:r>
              <a:rPr lang="en-GB" sz="2400" dirty="0" err="1"/>
              <a:t>Brixham</a:t>
            </a:r>
            <a:r>
              <a:rPr lang="en-GB" sz="2400" dirty="0"/>
              <a:t> just three days later.</a:t>
            </a:r>
          </a:p>
        </p:txBody>
      </p:sp>
      <p:pic>
        <p:nvPicPr>
          <p:cNvPr id="7" name="Content Placeholder 6"/>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 t="4861" r="-178" b="3286"/>
          <a:stretch/>
        </p:blipFill>
        <p:spPr>
          <a:xfrm>
            <a:off x="152400" y="685800"/>
            <a:ext cx="8778536" cy="6036816"/>
          </a:xfrm>
        </p:spPr>
      </p:pic>
    </p:spTree>
    <p:extLst>
      <p:ext uri="{BB962C8B-B14F-4D97-AF65-F5344CB8AC3E}">
        <p14:creationId xmlns:p14="http://schemas.microsoft.com/office/powerpoint/2010/main" val="329719551"/>
      </p:ext>
    </p:extLst>
  </p:cSld>
  <p:clrMapOvr>
    <a:masterClrMapping/>
  </p:clrMapOvr>
  <p:transition spd="slow" advClick="0" advTm="12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8138"/>
            <a:ext cx="9296400" cy="685800"/>
          </a:xfrm>
        </p:spPr>
        <p:txBody>
          <a:bodyPr/>
          <a:lstStyle/>
          <a:p>
            <a:r>
              <a:rPr lang="en-GB" sz="2400" dirty="0"/>
              <a:t>In another wooden boat, the 2</a:t>
            </a:r>
            <a:r>
              <a:rPr lang="en-GB" sz="2400" baseline="30000" dirty="0"/>
              <a:t>nd</a:t>
            </a:r>
            <a:r>
              <a:rPr lang="en-GB" sz="2400" dirty="0"/>
              <a:t> World War motor rescue</a:t>
            </a:r>
            <a:br>
              <a:rPr lang="en-GB" sz="2400" dirty="0"/>
            </a:br>
            <a:r>
              <a:rPr lang="en-GB" sz="2400" dirty="0"/>
              <a:t>launch </a:t>
            </a:r>
            <a:r>
              <a:rPr lang="en-GB" sz="2400" dirty="0" err="1"/>
              <a:t>Fairmile</a:t>
            </a:r>
            <a:r>
              <a:rPr lang="en-GB" sz="2400" dirty="0"/>
              <a:t>, built Southampton in 1941.</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64" b="10108"/>
          <a:stretch/>
        </p:blipFill>
        <p:spPr>
          <a:xfrm>
            <a:off x="152400" y="762000"/>
            <a:ext cx="8796291" cy="5934121"/>
          </a:xfrm>
        </p:spPr>
      </p:pic>
    </p:spTree>
    <p:extLst>
      <p:ext uri="{BB962C8B-B14F-4D97-AF65-F5344CB8AC3E}">
        <p14:creationId xmlns:p14="http://schemas.microsoft.com/office/powerpoint/2010/main" val="3828237482"/>
      </p:ext>
    </p:extLst>
  </p:cSld>
  <p:clrMapOvr>
    <a:masterClrMapping/>
  </p:clrMapOvr>
  <p:transition spd="slow" advClick="0" advTm="12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3429000"/>
            <a:ext cx="2971800" cy="2743200"/>
          </a:xfrm>
        </p:spPr>
        <p:txBody>
          <a:bodyPr/>
          <a:lstStyle/>
          <a:p>
            <a:r>
              <a:rPr lang="en-GB" sz="2400" dirty="0" err="1"/>
              <a:t>Fairmile</a:t>
            </a:r>
            <a:r>
              <a:rPr lang="en-GB" sz="2400" dirty="0"/>
              <a:t> is owned by local company Greenway Ferry.</a:t>
            </a:r>
            <a:br>
              <a:rPr lang="en-GB" sz="2400" dirty="0"/>
            </a:br>
            <a:br>
              <a:rPr lang="en-GB" sz="2400" dirty="0"/>
            </a:br>
            <a:r>
              <a:rPr lang="en-GB" sz="2400" dirty="0"/>
              <a:t> Built for speed,</a:t>
            </a:r>
            <a:br>
              <a:rPr lang="en-GB" sz="2400" dirty="0"/>
            </a:br>
            <a:r>
              <a:rPr lang="en-GB" sz="2400" dirty="0" err="1"/>
              <a:t>Fairmile</a:t>
            </a:r>
            <a:r>
              <a:rPr lang="en-GB" sz="2400" dirty="0"/>
              <a:t> is the</a:t>
            </a:r>
            <a:br>
              <a:rPr lang="en-GB" sz="2400" dirty="0"/>
            </a:br>
            <a:r>
              <a:rPr lang="en-GB" sz="2400" dirty="0"/>
              <a:t>  pride of the fleet.</a:t>
            </a:r>
          </a:p>
        </p:txBody>
      </p:sp>
      <p:pic>
        <p:nvPicPr>
          <p:cNvPr id="4" name="Content Placeholder 3"/>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1027" t="-93" r="31982" b="-1"/>
          <a:stretch/>
        </p:blipFill>
        <p:spPr>
          <a:xfrm>
            <a:off x="152400" y="152400"/>
            <a:ext cx="4962617" cy="6536924"/>
          </a:xfrm>
        </p:spPr>
      </p:pic>
      <p:pic>
        <p:nvPicPr>
          <p:cNvPr id="7" name="Content Placeholder 3"/>
          <p:cNvPicPr>
            <a:picLocks noGrp="1" noChangeAspect="1"/>
          </p:cNvPicPr>
          <p:nvPr>
            <p:ph sz="quarter" idx="3"/>
          </p:nvPr>
        </p:nvPicPr>
        <p:blipFill rotWithShape="1">
          <a:blip r:embed="rId3" cstate="print">
            <a:extLst>
              <a:ext uri="{28A0092B-C50C-407E-A947-70E740481C1C}">
                <a14:useLocalDpi xmlns:a14="http://schemas.microsoft.com/office/drawing/2010/main" val="0"/>
              </a:ext>
            </a:extLst>
          </a:blip>
          <a:srcRect t="-55" r="16447" b="17941"/>
          <a:stretch/>
        </p:blipFill>
        <p:spPr>
          <a:xfrm>
            <a:off x="5257800" y="152400"/>
            <a:ext cx="3733800" cy="2752918"/>
          </a:xfrm>
        </p:spPr>
      </p:pic>
    </p:spTree>
    <p:extLst>
      <p:ext uri="{BB962C8B-B14F-4D97-AF65-F5344CB8AC3E}">
        <p14:creationId xmlns:p14="http://schemas.microsoft.com/office/powerpoint/2010/main" val="3871666056"/>
      </p:ext>
    </p:extLst>
  </p:cSld>
  <p:clrMapOvr>
    <a:masterClrMapping/>
  </p:clrMapOvr>
  <p:transition spd="slow" advClick="0" advTm="12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14" y="0"/>
            <a:ext cx="5358414" cy="1981200"/>
          </a:xfrm>
        </p:spPr>
        <p:txBody>
          <a:bodyPr/>
          <a:lstStyle/>
          <a:p>
            <a:r>
              <a:rPr lang="en-GB" sz="2400" dirty="0"/>
              <a:t>The hull structure is double diagonal mahogany, designed to flex in rough seas. She once did 22 knots but we doing about 10 knots passing Berry Head with Vigilance at sail in the bay. </a:t>
            </a:r>
          </a:p>
        </p:txBody>
      </p:sp>
      <p:pic>
        <p:nvPicPr>
          <p:cNvPr id="4" name="Content Placeholder 3"/>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 t="6215" r="-393" b="11330"/>
          <a:stretch/>
        </p:blipFill>
        <p:spPr>
          <a:xfrm>
            <a:off x="914400" y="2209800"/>
            <a:ext cx="7315200" cy="4507364"/>
          </a:xfrm>
        </p:spPr>
      </p:pic>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5041" t="24034" r="569" b="24931"/>
          <a:stretch/>
        </p:blipFill>
        <p:spPr>
          <a:xfrm>
            <a:off x="5308847" y="177553"/>
            <a:ext cx="3657599" cy="1882066"/>
          </a:xfrm>
        </p:spPr>
      </p:pic>
    </p:spTree>
    <p:extLst>
      <p:ext uri="{BB962C8B-B14F-4D97-AF65-F5344CB8AC3E}">
        <p14:creationId xmlns:p14="http://schemas.microsoft.com/office/powerpoint/2010/main" val="4126993850"/>
      </p:ext>
    </p:extLst>
  </p:cSld>
  <p:clrMapOvr>
    <a:masterClrMapping/>
  </p:clrMapOvr>
  <p:transition spd="slow" advClick="0" advTm="12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 y="0"/>
            <a:ext cx="9296400" cy="1066800"/>
          </a:xfrm>
        </p:spPr>
        <p:txBody>
          <a:bodyPr/>
          <a:lstStyle/>
          <a:p>
            <a:r>
              <a:rPr lang="en-GB" sz="2400" dirty="0"/>
              <a:t>After Berry Head the coastline stretches to </a:t>
            </a:r>
            <a:r>
              <a:rPr lang="en-GB" sz="2400" dirty="0" err="1"/>
              <a:t>Scabbacombe</a:t>
            </a:r>
            <a:r>
              <a:rPr lang="en-GB" sz="2400" dirty="0"/>
              <a:t> and</a:t>
            </a:r>
            <a:br>
              <a:rPr lang="en-GB" sz="2400" dirty="0"/>
            </a:br>
            <a:r>
              <a:rPr lang="en-GB" sz="2400" dirty="0"/>
              <a:t>the River Dart. Cod Rocks ahead obviously need care.</a:t>
            </a:r>
          </a:p>
        </p:txBody>
      </p:sp>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7637" t="-173" r="174" b="21136"/>
          <a:stretch/>
        </p:blipFill>
        <p:spPr>
          <a:xfrm>
            <a:off x="150920" y="1056443"/>
            <a:ext cx="8834762" cy="5680969"/>
          </a:xfrm>
        </p:spPr>
      </p:pic>
    </p:spTree>
    <p:extLst>
      <p:ext uri="{BB962C8B-B14F-4D97-AF65-F5344CB8AC3E}">
        <p14:creationId xmlns:p14="http://schemas.microsoft.com/office/powerpoint/2010/main" val="3137059895"/>
      </p:ext>
    </p:extLst>
  </p:cSld>
  <p:clrMapOvr>
    <a:masterClrMapping/>
  </p:clrMapOvr>
  <p:transition spd="slow" advClick="0" advTm="12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lstStyle/>
          <a:p>
            <a:r>
              <a:rPr lang="en-GB" sz="2400" dirty="0"/>
              <a:t>As do other obstacles on the approach to Dartmouth. </a:t>
            </a:r>
            <a:br>
              <a:rPr lang="en-GB" sz="2400" dirty="0"/>
            </a:br>
            <a:r>
              <a:rPr lang="en-GB" sz="2400" dirty="0"/>
              <a:t>The Devon coastline necessitates constant vigilance!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12833" r="-17"/>
          <a:stretch/>
        </p:blipFill>
        <p:spPr>
          <a:xfrm>
            <a:off x="152400" y="943772"/>
            <a:ext cx="8839200" cy="5777654"/>
          </a:xfrm>
        </p:spPr>
      </p:pic>
    </p:spTree>
    <p:extLst>
      <p:ext uri="{BB962C8B-B14F-4D97-AF65-F5344CB8AC3E}">
        <p14:creationId xmlns:p14="http://schemas.microsoft.com/office/powerpoint/2010/main" val="378213844"/>
      </p:ext>
    </p:extLst>
  </p:cSld>
  <p:clrMapOvr>
    <a:masterClrMapping/>
  </p:clrMapOvr>
  <p:transition spd="slow" advClick="0" advTm="12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GB" sz="2400" dirty="0"/>
              <a:t>The River Dart is a sheltered and very attractive natural harbour.</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010" r="-19"/>
          <a:stretch/>
        </p:blipFill>
        <p:spPr>
          <a:xfrm>
            <a:off x="228600" y="609600"/>
            <a:ext cx="8720090" cy="6080481"/>
          </a:xfrm>
        </p:spPr>
      </p:pic>
    </p:spTree>
    <p:extLst>
      <p:ext uri="{BB962C8B-B14F-4D97-AF65-F5344CB8AC3E}">
        <p14:creationId xmlns:p14="http://schemas.microsoft.com/office/powerpoint/2010/main" val="720495959"/>
      </p:ext>
    </p:extLst>
  </p:cSld>
  <p:clrMapOvr>
    <a:masterClrMapping/>
  </p:clrMapOvr>
  <p:transition spd="slow" advClick="0" advTm="12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58"/>
            <a:ext cx="9144000" cy="685800"/>
          </a:xfrm>
        </p:spPr>
        <p:txBody>
          <a:bodyPr/>
          <a:lstStyle/>
          <a:p>
            <a:r>
              <a:rPr lang="en-GB" sz="2400" dirty="0"/>
              <a:t>And Dartmouth Naval College remains an important</a:t>
            </a:r>
            <a:br>
              <a:rPr lang="en-GB" sz="2400" dirty="0"/>
            </a:br>
            <a:r>
              <a:rPr lang="en-GB" sz="2400" dirty="0"/>
              <a:t>part of this this historic naval town.</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4646" r="207" b="6400"/>
          <a:stretch/>
        </p:blipFill>
        <p:spPr>
          <a:xfrm>
            <a:off x="152399" y="754602"/>
            <a:ext cx="8849557" cy="5916228"/>
          </a:xfrm>
        </p:spPr>
      </p:pic>
    </p:spTree>
    <p:extLst>
      <p:ext uri="{BB962C8B-B14F-4D97-AF65-F5344CB8AC3E}">
        <p14:creationId xmlns:p14="http://schemas.microsoft.com/office/powerpoint/2010/main" val="4182292250"/>
      </p:ext>
    </p:extLst>
  </p:cSld>
  <p:clrMapOvr>
    <a:masterClrMapping/>
  </p:clrMapOvr>
  <p:transition spd="slow" advClick="0" advTm="12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sz="quarter"/>
          </p:nvPr>
        </p:nvSpPr>
        <p:spPr>
          <a:xfrm>
            <a:off x="6172200" y="152400"/>
            <a:ext cx="2819400" cy="3124200"/>
          </a:xfrm>
        </p:spPr>
        <p:txBody>
          <a:bodyPr/>
          <a:lstStyle/>
          <a:p>
            <a:r>
              <a:rPr lang="en-GB" sz="2400" dirty="0"/>
              <a:t>With Dartmouth College in the background </a:t>
            </a:r>
            <a:r>
              <a:rPr lang="en-GB" sz="2400" dirty="0" err="1"/>
              <a:t>Fairmile</a:t>
            </a:r>
            <a:r>
              <a:rPr lang="en-GB" sz="2400" dirty="0"/>
              <a:t> pulls in to the jetty as we disembark and explore the town. </a:t>
            </a:r>
          </a:p>
        </p:txBody>
      </p:sp>
      <p:pic>
        <p:nvPicPr>
          <p:cNvPr id="8" name="Content Placeholder 7"/>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1" t="9335" r="-89" b="20314"/>
          <a:stretch/>
        </p:blipFill>
        <p:spPr>
          <a:xfrm>
            <a:off x="152400" y="152400"/>
            <a:ext cx="5926414" cy="3124200"/>
          </a:xfrm>
        </p:spPr>
      </p:pic>
      <p:pic>
        <p:nvPicPr>
          <p:cNvPr id="9" name="Content Placeholder 8"/>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152400" y="3429000"/>
            <a:ext cx="4361931" cy="3276600"/>
          </a:xfrm>
        </p:spPr>
      </p:pic>
      <p:pic>
        <p:nvPicPr>
          <p:cNvPr id="10" name="Content Placeholder 9"/>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4648200" y="3429000"/>
            <a:ext cx="4343400" cy="3262679"/>
          </a:xfrm>
        </p:spPr>
      </p:pic>
    </p:spTree>
    <p:extLst>
      <p:ext uri="{BB962C8B-B14F-4D97-AF65-F5344CB8AC3E}">
        <p14:creationId xmlns:p14="http://schemas.microsoft.com/office/powerpoint/2010/main" val="703388843"/>
      </p:ext>
    </p:extLst>
  </p:cSld>
  <p:clrMapOvr>
    <a:masterClrMapping/>
  </p:clrMapOvr>
  <p:transition spd="slow" advClick="0" advTm="12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2400" y="4343400"/>
            <a:ext cx="5029200" cy="2438400"/>
          </a:xfrm>
        </p:spPr>
        <p:txBody>
          <a:bodyPr/>
          <a:lstStyle/>
          <a:p>
            <a:r>
              <a:rPr lang="en-GB" sz="2400" dirty="0"/>
              <a:t>Attractive Dartmouth is an interesting town.</a:t>
            </a:r>
          </a:p>
        </p:txBody>
      </p:sp>
      <p:pic>
        <p:nvPicPr>
          <p:cNvPr id="8" name="Content Placeholder 7"/>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l="7340" t="-51" r="-1" b="262"/>
          <a:stretch/>
        </p:blipFill>
        <p:spPr>
          <a:xfrm>
            <a:off x="6172200" y="1371600"/>
            <a:ext cx="2783115" cy="2247923"/>
          </a:xfrm>
        </p:spPr>
      </p:pic>
      <p:pic>
        <p:nvPicPr>
          <p:cNvPr id="10" name="Content Placeholder 9"/>
          <p:cNvPicPr>
            <a:picLocks noGrp="1" noChangeAspect="1"/>
          </p:cNvPicPr>
          <p:nvPr>
            <p:ph sz="quarter" idx="3"/>
          </p:nvPr>
        </p:nvPicPr>
        <p:blipFill rotWithShape="1">
          <a:blip r:embed="rId3" cstate="print">
            <a:extLst>
              <a:ext uri="{28A0092B-C50C-407E-A947-70E740481C1C}">
                <a14:useLocalDpi xmlns:a14="http://schemas.microsoft.com/office/drawing/2010/main" val="0"/>
              </a:ext>
            </a:extLst>
          </a:blip>
          <a:srcRect l="11500" t="219" r="9504"/>
          <a:stretch/>
        </p:blipFill>
        <p:spPr>
          <a:xfrm>
            <a:off x="6172199" y="3810000"/>
            <a:ext cx="2840855" cy="2691230"/>
          </a:xfrm>
        </p:spPr>
      </p:pic>
      <p:pic>
        <p:nvPicPr>
          <p:cNvPr id="9" name="Content Placeholder 8"/>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l="5424" t="147" r="8977" b="1"/>
          <a:stretch/>
        </p:blipFill>
        <p:spPr>
          <a:xfrm>
            <a:off x="189406" y="1376039"/>
            <a:ext cx="5830393" cy="5100961"/>
          </a:xfrm>
        </p:spPr>
      </p:pic>
      <p:sp>
        <p:nvSpPr>
          <p:cNvPr id="3" name="Rectangle 2"/>
          <p:cNvSpPr/>
          <p:nvPr/>
        </p:nvSpPr>
        <p:spPr>
          <a:xfrm>
            <a:off x="0" y="-23674"/>
            <a:ext cx="9144000" cy="1200329"/>
          </a:xfrm>
          <a:prstGeom prst="rect">
            <a:avLst/>
          </a:prstGeom>
        </p:spPr>
        <p:txBody>
          <a:bodyPr wrap="square">
            <a:spAutoFit/>
          </a:bodyPr>
          <a:lstStyle/>
          <a:p>
            <a:pPr algn="ctr"/>
            <a:r>
              <a:rPr lang="en-GB" sz="2400" kern="0" dirty="0">
                <a:solidFill>
                  <a:srgbClr val="E5FFFF"/>
                </a:solidFill>
                <a:effectLst>
                  <a:outerShdw blurRad="38100" dist="38100" dir="2700000" algn="tl">
                    <a:srgbClr val="000000"/>
                  </a:outerShdw>
                </a:effectLst>
                <a:ea typeface="+mj-ea"/>
                <a:cs typeface="+mj-cs"/>
              </a:rPr>
              <a:t>Fascinating Dartmouth is proud of a famous son,</a:t>
            </a:r>
          </a:p>
          <a:p>
            <a:pPr algn="ctr"/>
            <a:r>
              <a:rPr lang="en-GB" sz="2400" kern="0" dirty="0">
                <a:solidFill>
                  <a:srgbClr val="E5FFFF"/>
                </a:solidFill>
                <a:effectLst>
                  <a:outerShdw blurRad="38100" dist="38100" dir="2700000" algn="tl">
                    <a:srgbClr val="000000"/>
                  </a:outerShdw>
                </a:effectLst>
                <a:ea typeface="+mj-ea"/>
                <a:cs typeface="+mj-cs"/>
              </a:rPr>
              <a:t>ironmonger Thomas </a:t>
            </a:r>
            <a:r>
              <a:rPr lang="en-GB" sz="2400" kern="0" dirty="0" err="1">
                <a:solidFill>
                  <a:srgbClr val="E5FFFF"/>
                </a:solidFill>
                <a:effectLst>
                  <a:outerShdw blurRad="38100" dist="38100" dir="2700000" algn="tl">
                    <a:srgbClr val="000000"/>
                  </a:outerShdw>
                </a:effectLst>
                <a:ea typeface="+mj-ea"/>
                <a:cs typeface="+mj-cs"/>
              </a:rPr>
              <a:t>Newcomen</a:t>
            </a:r>
            <a:r>
              <a:rPr lang="en-GB" sz="2400" kern="0" dirty="0">
                <a:solidFill>
                  <a:srgbClr val="E5FFFF"/>
                </a:solidFill>
                <a:effectLst>
                  <a:outerShdw blurRad="38100" dist="38100" dir="2700000" algn="tl">
                    <a:srgbClr val="000000"/>
                  </a:outerShdw>
                </a:effectLst>
                <a:ea typeface="+mj-ea"/>
                <a:cs typeface="+mj-cs"/>
              </a:rPr>
              <a:t>. By 1800 1,000 of his atmospheric engines were powering the Industrial Revolution.  </a:t>
            </a:r>
            <a:endParaRPr lang="en-GB" dirty="0"/>
          </a:p>
        </p:txBody>
      </p:sp>
    </p:spTree>
    <p:extLst>
      <p:ext uri="{BB962C8B-B14F-4D97-AF65-F5344CB8AC3E}">
        <p14:creationId xmlns:p14="http://schemas.microsoft.com/office/powerpoint/2010/main" val="2877320871"/>
      </p:ext>
    </p:extLst>
  </p:cSld>
  <p:clrMapOvr>
    <a:masterClrMapping/>
  </p:clrMapOvr>
  <p:transition spd="slow" advClick="0" advTm="12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685800"/>
          </a:xfrm>
        </p:spPr>
        <p:txBody>
          <a:bodyPr/>
          <a:lstStyle/>
          <a:p>
            <a:r>
              <a:rPr lang="en-GB" sz="2400" dirty="0"/>
              <a:t>We begin by passing Blue </a:t>
            </a:r>
            <a:r>
              <a:rPr lang="en-GB" sz="2400" dirty="0" err="1"/>
              <a:t>Lias</a:t>
            </a:r>
            <a:r>
              <a:rPr lang="en-GB" sz="2400" dirty="0"/>
              <a:t> cliffs, again well known for fossils. </a:t>
            </a:r>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6396" r="339" b="3379"/>
          <a:stretch/>
        </p:blipFill>
        <p:spPr>
          <a:xfrm>
            <a:off x="152400" y="754602"/>
            <a:ext cx="8796292" cy="5972453"/>
          </a:xfrm>
        </p:spPr>
      </p:pic>
    </p:spTree>
    <p:extLst>
      <p:ext uri="{BB962C8B-B14F-4D97-AF65-F5344CB8AC3E}">
        <p14:creationId xmlns:p14="http://schemas.microsoft.com/office/powerpoint/2010/main" val="2665769328"/>
      </p:ext>
    </p:extLst>
  </p:cSld>
  <p:clrMapOvr>
    <a:masterClrMapping/>
  </p:clrMapOvr>
  <p:transition spd="slow" advClick="0" advTm="12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0"/>
            <a:ext cx="9144000" cy="1295400"/>
          </a:xfrm>
        </p:spPr>
        <p:txBody>
          <a:bodyPr/>
          <a:lstStyle/>
          <a:p>
            <a:r>
              <a:rPr lang="en-GB" sz="2400" dirty="0"/>
              <a:t>And this is one of his engines, a former colliery pumping engine that finished up on the canals at Hawkesbury Junction.</a:t>
            </a:r>
            <a:br>
              <a:rPr lang="en-GB" sz="2400" dirty="0"/>
            </a:br>
            <a:r>
              <a:rPr lang="en-GB" sz="2400" dirty="0"/>
              <a:t> Dated about 1720, it is the oldest steam engine in the world.  </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3400" y="1447800"/>
            <a:ext cx="3962400" cy="5283203"/>
          </a:xfrm>
        </p:spPr>
      </p:pic>
      <p:pic>
        <p:nvPicPr>
          <p:cNvPr id="11" name="Content Placeholder 10"/>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447800"/>
            <a:ext cx="3943350" cy="5257800"/>
          </a:xfrm>
        </p:spPr>
      </p:pic>
    </p:spTree>
    <p:extLst>
      <p:ext uri="{BB962C8B-B14F-4D97-AF65-F5344CB8AC3E}">
        <p14:creationId xmlns:p14="http://schemas.microsoft.com/office/powerpoint/2010/main" val="2932432222"/>
      </p:ext>
    </p:extLst>
  </p:cSld>
  <p:clrMapOvr>
    <a:masterClrMapping/>
  </p:clrMapOvr>
  <p:transition spd="slow" advClick="0" advTm="1400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17" y="-7398"/>
            <a:ext cx="9144000" cy="616998"/>
          </a:xfrm>
        </p:spPr>
        <p:txBody>
          <a:bodyPr/>
          <a:lstStyle/>
          <a:p>
            <a:r>
              <a:rPr lang="en-GB" sz="2400" dirty="0"/>
              <a:t>Meanwhile </a:t>
            </a:r>
            <a:r>
              <a:rPr lang="en-GB" sz="2400" dirty="0" err="1"/>
              <a:t>Fairmile</a:t>
            </a:r>
            <a:r>
              <a:rPr lang="en-GB" sz="2400" dirty="0"/>
              <a:t> returns after a trip up the River Dart.</a:t>
            </a:r>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 t="2003" r="174" b="4844"/>
          <a:stretch/>
        </p:blipFill>
        <p:spPr>
          <a:xfrm>
            <a:off x="221841" y="621435"/>
            <a:ext cx="8693558" cy="6084165"/>
          </a:xfrm>
        </p:spPr>
      </p:pic>
    </p:spTree>
    <p:extLst>
      <p:ext uri="{BB962C8B-B14F-4D97-AF65-F5344CB8AC3E}">
        <p14:creationId xmlns:p14="http://schemas.microsoft.com/office/powerpoint/2010/main" val="1626403084"/>
      </p:ext>
    </p:extLst>
  </p:cSld>
  <p:clrMapOvr>
    <a:masterClrMapping/>
  </p:clrMapOvr>
  <p:transition spd="slow" advClick="0" advTm="1200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0" y="0"/>
            <a:ext cx="4648200" cy="1219200"/>
          </a:xfrm>
        </p:spPr>
        <p:txBody>
          <a:bodyPr/>
          <a:lstStyle/>
          <a:p>
            <a:r>
              <a:rPr lang="en-GB" sz="2400" dirty="0"/>
              <a:t>But few passengers remain aboard as we head to sea again</a:t>
            </a:r>
            <a:br>
              <a:rPr lang="en-GB" sz="2400" dirty="0"/>
            </a:br>
            <a:r>
              <a:rPr lang="en-GB" sz="2400" dirty="0"/>
              <a:t> to continue our coastal journey.  </a:t>
            </a:r>
          </a:p>
        </p:txBody>
      </p:sp>
      <p:pic>
        <p:nvPicPr>
          <p:cNvPr id="8" name="Content Placeholder 7"/>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 t="6985" r="238"/>
          <a:stretch/>
        </p:blipFill>
        <p:spPr>
          <a:xfrm>
            <a:off x="152400" y="152400"/>
            <a:ext cx="4495801" cy="3143800"/>
          </a:xfrm>
        </p:spPr>
      </p:pic>
      <p:pic>
        <p:nvPicPr>
          <p:cNvPr id="9" name="Content Placeholder 8"/>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r="-56" b="2338"/>
          <a:stretch/>
        </p:blipFill>
        <p:spPr>
          <a:xfrm>
            <a:off x="152400" y="3429000"/>
            <a:ext cx="4495800" cy="3291170"/>
          </a:xfrm>
        </p:spPr>
      </p:pic>
      <p:pic>
        <p:nvPicPr>
          <p:cNvPr id="10" name="Content Placeholder 9"/>
          <p:cNvPicPr>
            <a:picLocks noGrp="1" noChangeAspect="1"/>
          </p:cNvPicPr>
          <p:nvPr>
            <p:ph sz="quarter" idx="3"/>
          </p:nvPr>
        </p:nvPicPr>
        <p:blipFill rotWithShape="1">
          <a:blip r:embed="rId4" cstate="print">
            <a:extLst>
              <a:ext uri="{28A0092B-C50C-407E-A947-70E740481C1C}">
                <a14:useLocalDpi xmlns:a14="http://schemas.microsoft.com/office/drawing/2010/main" val="0"/>
              </a:ext>
            </a:extLst>
          </a:blip>
          <a:srcRect t="3744" r="527"/>
          <a:stretch/>
        </p:blipFill>
        <p:spPr>
          <a:xfrm>
            <a:off x="4800600" y="1298362"/>
            <a:ext cx="4191000" cy="5407237"/>
          </a:xfrm>
        </p:spPr>
      </p:pic>
    </p:spTree>
    <p:extLst>
      <p:ext uri="{BB962C8B-B14F-4D97-AF65-F5344CB8AC3E}">
        <p14:creationId xmlns:p14="http://schemas.microsoft.com/office/powerpoint/2010/main" val="4228580407"/>
      </p:ext>
    </p:extLst>
  </p:cSld>
  <p:clrMapOvr>
    <a:masterClrMapping/>
  </p:clrMapOvr>
  <p:transition spd="slow" advClick="0" advTm="12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 y="0"/>
            <a:ext cx="8991600" cy="533400"/>
          </a:xfrm>
        </p:spPr>
        <p:txBody>
          <a:bodyPr/>
          <a:lstStyle/>
          <a:p>
            <a:r>
              <a:rPr lang="en-GB" sz="2400" dirty="0"/>
              <a:t>At Stoke </a:t>
            </a:r>
            <a:r>
              <a:rPr lang="en-GB" sz="2400" dirty="0" err="1"/>
              <a:t>Flemming</a:t>
            </a:r>
            <a:r>
              <a:rPr lang="en-GB" sz="2400" dirty="0"/>
              <a:t> we encounter a storm.</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5703" r="67" b="-297"/>
          <a:stretch/>
        </p:blipFill>
        <p:spPr>
          <a:xfrm>
            <a:off x="228600" y="586717"/>
            <a:ext cx="8610600" cy="6112964"/>
          </a:xfrm>
        </p:spPr>
      </p:pic>
    </p:spTree>
    <p:extLst>
      <p:ext uri="{BB962C8B-B14F-4D97-AF65-F5344CB8AC3E}">
        <p14:creationId xmlns:p14="http://schemas.microsoft.com/office/powerpoint/2010/main" val="1500293360"/>
      </p:ext>
    </p:extLst>
  </p:cSld>
  <p:clrMapOvr>
    <a:masterClrMapping/>
  </p:clrMapOvr>
  <p:transition spd="slow" advClick="0" advTm="12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40"/>
            <a:ext cx="9296400" cy="457940"/>
          </a:xfrm>
        </p:spPr>
        <p:txBody>
          <a:bodyPr/>
          <a:lstStyle/>
          <a:p>
            <a:r>
              <a:rPr lang="en-GB" sz="2400" dirty="0"/>
              <a:t>But passengers can shelter in the period saloon on the rear deck.</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68" r="-15" b="452"/>
          <a:stretch/>
        </p:blipFill>
        <p:spPr>
          <a:xfrm>
            <a:off x="457200" y="533400"/>
            <a:ext cx="8153400" cy="6090786"/>
          </a:xfrm>
        </p:spPr>
      </p:pic>
    </p:spTree>
    <p:extLst>
      <p:ext uri="{BB962C8B-B14F-4D97-AF65-F5344CB8AC3E}">
        <p14:creationId xmlns:p14="http://schemas.microsoft.com/office/powerpoint/2010/main" val="662023373"/>
      </p:ext>
    </p:extLst>
  </p:cSld>
  <p:clrMapOvr>
    <a:masterClrMapping/>
  </p:clrMapOvr>
  <p:transition spd="slow" advClick="0" advTm="12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0"/>
            <a:ext cx="9296400" cy="685800"/>
          </a:xfrm>
        </p:spPr>
        <p:txBody>
          <a:bodyPr/>
          <a:lstStyle/>
          <a:p>
            <a:r>
              <a:rPr lang="en-GB" sz="2400" dirty="0" err="1"/>
              <a:t>Fairmile</a:t>
            </a:r>
            <a:r>
              <a:rPr lang="en-GB" sz="2400" dirty="0"/>
              <a:t>, one of some 650 built, was RML 497 in naval days.</a:t>
            </a:r>
            <a:br>
              <a:rPr lang="en-GB" sz="2400" dirty="0"/>
            </a:br>
            <a:r>
              <a:rPr lang="en-GB" sz="2400" dirty="0"/>
              <a:t>She came to Torbay in 1946 and named Western Lady III.  </a:t>
            </a:r>
          </a:p>
        </p:txBody>
      </p:sp>
      <p:pic>
        <p:nvPicPr>
          <p:cNvPr id="7"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 t="178" r="-193" b="113"/>
          <a:stretch/>
        </p:blipFill>
        <p:spPr>
          <a:xfrm>
            <a:off x="533400" y="781326"/>
            <a:ext cx="8013718" cy="5981147"/>
          </a:xfrm>
        </p:spPr>
      </p:pic>
    </p:spTree>
    <p:extLst>
      <p:ext uri="{BB962C8B-B14F-4D97-AF65-F5344CB8AC3E}">
        <p14:creationId xmlns:p14="http://schemas.microsoft.com/office/powerpoint/2010/main" val="541866104"/>
      </p:ext>
    </p:extLst>
  </p:cSld>
  <p:clrMapOvr>
    <a:masterClrMapping/>
  </p:clrMapOvr>
  <p:transition spd="slow" advClick="0" advTm="12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10200" y="76200"/>
            <a:ext cx="3124200" cy="1828800"/>
          </a:xfrm>
        </p:spPr>
        <p:txBody>
          <a:bodyPr/>
          <a:lstStyle/>
          <a:p>
            <a:r>
              <a:rPr lang="en-GB" sz="2400" dirty="0"/>
              <a:t>Crew access to the two Gardner engines necessitates a tight vertical squeeze!</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152400"/>
            <a:ext cx="4916556" cy="6553200"/>
          </a:xfrm>
        </p:spPr>
      </p:pic>
      <p:pic>
        <p:nvPicPr>
          <p:cNvPr id="6" name="Content Placeholder 5"/>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t="12962" r="164"/>
          <a:stretch/>
        </p:blipFill>
        <p:spPr>
          <a:xfrm>
            <a:off x="5257800" y="2133600"/>
            <a:ext cx="3753035" cy="2453936"/>
          </a:xfrm>
        </p:spPr>
      </p:pic>
      <p:pic>
        <p:nvPicPr>
          <p:cNvPr id="9" name="Content Placeholder 8"/>
          <p:cNvPicPr>
            <a:picLocks noGrp="1" noChangeAspect="1"/>
          </p:cNvPicPr>
          <p:nvPr>
            <p:ph sz="quarter" idx="3"/>
          </p:nvPr>
        </p:nvPicPr>
        <p:blipFill rotWithShape="1">
          <a:blip r:embed="rId4" cstate="print">
            <a:extLst>
              <a:ext uri="{28A0092B-C50C-407E-A947-70E740481C1C}">
                <a14:useLocalDpi xmlns:a14="http://schemas.microsoft.com/office/drawing/2010/main" val="0"/>
              </a:ext>
            </a:extLst>
          </a:blip>
          <a:srcRect t="18103" r="436" b="15006"/>
          <a:stretch/>
        </p:blipFill>
        <p:spPr>
          <a:xfrm>
            <a:off x="5257800" y="4800600"/>
            <a:ext cx="3717524" cy="1873188"/>
          </a:xfrm>
        </p:spPr>
      </p:pic>
    </p:spTree>
    <p:extLst>
      <p:ext uri="{BB962C8B-B14F-4D97-AF65-F5344CB8AC3E}">
        <p14:creationId xmlns:p14="http://schemas.microsoft.com/office/powerpoint/2010/main" val="740010517"/>
      </p:ext>
    </p:extLst>
  </p:cSld>
  <p:clrMapOvr>
    <a:masterClrMapping/>
  </p:clrMapOvr>
  <p:transition spd="slow" advClick="0" advTm="12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400" y="228600"/>
            <a:ext cx="2133600" cy="4800600"/>
          </a:xfrm>
        </p:spPr>
        <p:txBody>
          <a:bodyPr/>
          <a:lstStyle/>
          <a:p>
            <a:r>
              <a:rPr lang="en-GB" sz="2400" dirty="0"/>
              <a:t>The weather improves for </a:t>
            </a:r>
            <a:r>
              <a:rPr lang="en-GB" sz="2400" dirty="0" err="1"/>
              <a:t>Slapton</a:t>
            </a:r>
            <a:r>
              <a:rPr lang="en-GB" sz="2400" dirty="0"/>
              <a:t> Sands with Start Point in the distance.</a:t>
            </a:r>
          </a:p>
        </p:txBody>
      </p:sp>
      <p:pic>
        <p:nvPicPr>
          <p:cNvPr id="7" name="Content Placeholder 6"/>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 t="16067" r="343" b="29816"/>
          <a:stretch/>
        </p:blipFill>
        <p:spPr>
          <a:xfrm>
            <a:off x="152400" y="228599"/>
            <a:ext cx="6869838" cy="2798685"/>
          </a:xfrm>
        </p:spPr>
      </p:pic>
      <p:pic>
        <p:nvPicPr>
          <p:cNvPr id="4" name="Content Placeholder 3"/>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252" r="491" b="28853"/>
          <a:stretch/>
        </p:blipFill>
        <p:spPr>
          <a:xfrm>
            <a:off x="152401" y="3187084"/>
            <a:ext cx="6878714" cy="3519996"/>
          </a:xfrm>
        </p:spPr>
      </p:pic>
    </p:spTree>
    <p:extLst>
      <p:ext uri="{BB962C8B-B14F-4D97-AF65-F5344CB8AC3E}">
        <p14:creationId xmlns:p14="http://schemas.microsoft.com/office/powerpoint/2010/main" val="3824304011"/>
      </p:ext>
    </p:extLst>
  </p:cSld>
  <p:clrMapOvr>
    <a:masterClrMapping/>
  </p:clrMapOvr>
  <p:transition spd="slow" advClick="0" advTm="12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0"/>
            <a:ext cx="9296400" cy="685800"/>
          </a:xfrm>
        </p:spPr>
        <p:txBody>
          <a:bodyPr/>
          <a:lstStyle/>
          <a:p>
            <a:r>
              <a:rPr lang="en-GB" sz="2400" dirty="0"/>
              <a:t>And </a:t>
            </a:r>
            <a:r>
              <a:rPr lang="en-GB" sz="2400" dirty="0" err="1"/>
              <a:t>Torcross</a:t>
            </a:r>
            <a:r>
              <a:rPr lang="en-GB" sz="2400" dirty="0"/>
              <a:t> now, in Start Bay, where we close this </a:t>
            </a:r>
            <a:r>
              <a:rPr lang="en-GB" sz="2400" dirty="0" err="1"/>
              <a:t>Fairmile</a:t>
            </a:r>
            <a:r>
              <a:rPr lang="en-GB" sz="2400" dirty="0"/>
              <a:t> trip.</a:t>
            </a:r>
            <a:br>
              <a:rPr lang="en-GB" sz="2400" dirty="0"/>
            </a:br>
            <a:r>
              <a:rPr lang="en-GB" sz="2400" dirty="0"/>
              <a:t>Our next leg will be something of a contrast.</a:t>
            </a: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108" t="1781" r="63" b="6503"/>
          <a:stretch/>
        </p:blipFill>
        <p:spPr>
          <a:xfrm>
            <a:off x="243900" y="762001"/>
            <a:ext cx="8671500" cy="5962318"/>
          </a:xfrm>
        </p:spPr>
      </p:pic>
    </p:spTree>
    <p:extLst>
      <p:ext uri="{BB962C8B-B14F-4D97-AF65-F5344CB8AC3E}">
        <p14:creationId xmlns:p14="http://schemas.microsoft.com/office/powerpoint/2010/main" val="2867018037"/>
      </p:ext>
    </p:extLst>
  </p:cSld>
  <p:clrMapOvr>
    <a:masterClrMapping/>
  </p:clrMapOvr>
  <p:transition spd="slow" advClick="0" advTm="1200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17"/>
            <a:ext cx="9144000" cy="619217"/>
          </a:xfrm>
        </p:spPr>
        <p:txBody>
          <a:bodyPr/>
          <a:lstStyle/>
          <a:p>
            <a:r>
              <a:rPr lang="en-GB" sz="2400" dirty="0"/>
              <a:t>And it is this, a rigid inflatable, or rib, and it is 12</a:t>
            </a:r>
            <a:r>
              <a:rPr lang="en-GB" sz="2400" baseline="30000" dirty="0"/>
              <a:t>th</a:t>
            </a:r>
            <a:r>
              <a:rPr lang="en-GB" sz="2400" dirty="0"/>
              <a:t> July 2013.</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36" r="-61" b="7333"/>
          <a:stretch/>
        </p:blipFill>
        <p:spPr>
          <a:xfrm>
            <a:off x="152399" y="594804"/>
            <a:ext cx="8805169" cy="6100439"/>
          </a:xfrm>
        </p:spPr>
      </p:pic>
    </p:spTree>
    <p:extLst>
      <p:ext uri="{BB962C8B-B14F-4D97-AF65-F5344CB8AC3E}">
        <p14:creationId xmlns:p14="http://schemas.microsoft.com/office/powerpoint/2010/main" val="1605048674"/>
      </p:ext>
    </p:extLst>
  </p:cSld>
  <p:clrMapOvr>
    <a:masterClrMapping/>
  </p:clrMapOvr>
  <p:transition spd="slow" advClick="0" advTm="12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40"/>
            <a:ext cx="9372600" cy="381740"/>
          </a:xfrm>
        </p:spPr>
        <p:txBody>
          <a:bodyPr/>
          <a:lstStyle/>
          <a:p>
            <a:r>
              <a:rPr lang="en-GB" sz="2400" dirty="0"/>
              <a:t>Skipper Doug has a box full, collected from local beaches.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012" r="227" b="-179"/>
          <a:stretch/>
        </p:blipFill>
        <p:spPr>
          <a:xfrm>
            <a:off x="228600" y="503766"/>
            <a:ext cx="8534400" cy="6233645"/>
          </a:xfrm>
        </p:spPr>
      </p:pic>
    </p:spTree>
    <p:extLst>
      <p:ext uri="{BB962C8B-B14F-4D97-AF65-F5344CB8AC3E}">
        <p14:creationId xmlns:p14="http://schemas.microsoft.com/office/powerpoint/2010/main" val="870127992"/>
      </p:ext>
    </p:extLst>
  </p:cSld>
  <p:clrMapOvr>
    <a:masterClrMapping/>
  </p:clrMapOvr>
  <p:transition spd="slow" advClick="0" advTm="1200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667000"/>
            <a:ext cx="8839200" cy="1143000"/>
          </a:xfrm>
        </p:spPr>
        <p:txBody>
          <a:bodyPr/>
          <a:lstStyle/>
          <a:p>
            <a:r>
              <a:rPr lang="en-GB" sz="2400" dirty="0"/>
              <a:t>One is nearer the sea in a rib as we view </a:t>
            </a:r>
            <a:r>
              <a:rPr lang="en-GB" sz="2400" dirty="0" err="1"/>
              <a:t>Torness</a:t>
            </a:r>
            <a:r>
              <a:rPr lang="en-GB" sz="2400" dirty="0"/>
              <a:t> again </a:t>
            </a:r>
            <a:br>
              <a:rPr lang="en-GB" sz="2400" dirty="0"/>
            </a:br>
            <a:r>
              <a:rPr lang="en-GB" sz="2400" dirty="0"/>
              <a:t>before returning along the coast towards Start Point.</a:t>
            </a:r>
          </a:p>
        </p:txBody>
      </p:sp>
      <p:pic>
        <p:nvPicPr>
          <p:cNvPr id="4" name="Content Placeholder 3"/>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 t="39605" r="-74" b="14790"/>
          <a:stretch/>
        </p:blipFill>
        <p:spPr>
          <a:xfrm>
            <a:off x="152400" y="3693111"/>
            <a:ext cx="8814047" cy="3012489"/>
          </a:xfrm>
        </p:spPr>
      </p:pic>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 t="11909" r="-23" b="47762"/>
          <a:stretch/>
        </p:blipFill>
        <p:spPr>
          <a:xfrm>
            <a:off x="152400" y="152399"/>
            <a:ext cx="8831802" cy="2670699"/>
          </a:xfrm>
        </p:spPr>
      </p:pic>
    </p:spTree>
    <p:extLst>
      <p:ext uri="{BB962C8B-B14F-4D97-AF65-F5344CB8AC3E}">
        <p14:creationId xmlns:p14="http://schemas.microsoft.com/office/powerpoint/2010/main" val="3771891396"/>
      </p:ext>
    </p:extLst>
  </p:cSld>
  <p:clrMapOvr>
    <a:masterClrMapping/>
  </p:clrMapOvr>
  <p:transition spd="slow" advClick="0" advTm="1200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762000"/>
          </a:xfrm>
        </p:spPr>
        <p:txBody>
          <a:bodyPr/>
          <a:lstStyle/>
          <a:p>
            <a:r>
              <a:rPr lang="en-GB" sz="2400" dirty="0"/>
              <a:t>With the wind in our hair we bounce along the waves.</a:t>
            </a:r>
            <a:br>
              <a:rPr lang="en-GB" sz="2400" dirty="0"/>
            </a:br>
            <a:r>
              <a:rPr lang="en-GB" sz="2400" dirty="0"/>
              <a:t>This is </a:t>
            </a:r>
            <a:r>
              <a:rPr lang="en-GB" sz="2400" dirty="0" err="1"/>
              <a:t>Hallsands</a:t>
            </a:r>
            <a:r>
              <a:rPr lang="en-GB" sz="2400" dirty="0"/>
              <a:t>, population in 1891, 159. Population now, 0!</a:t>
            </a:r>
          </a:p>
        </p:txBody>
      </p:sp>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 t="11333" r="-95" b="-691"/>
          <a:stretch/>
        </p:blipFill>
        <p:spPr>
          <a:xfrm>
            <a:off x="228600" y="887767"/>
            <a:ext cx="8693458" cy="5820791"/>
          </a:xfrm>
        </p:spPr>
      </p:pic>
    </p:spTree>
    <p:extLst>
      <p:ext uri="{BB962C8B-B14F-4D97-AF65-F5344CB8AC3E}">
        <p14:creationId xmlns:p14="http://schemas.microsoft.com/office/powerpoint/2010/main" val="3868099120"/>
      </p:ext>
    </p:extLst>
  </p:cSld>
  <p:clrMapOvr>
    <a:masterClrMapping/>
  </p:clrMapOvr>
  <p:transition spd="slow" advClick="0" advTm="1200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914400"/>
          </a:xfrm>
        </p:spPr>
        <p:txBody>
          <a:bodyPr/>
          <a:lstStyle/>
          <a:p>
            <a:r>
              <a:rPr lang="en-GB" sz="2400" dirty="0" err="1"/>
              <a:t>Hallsands</a:t>
            </a:r>
            <a:r>
              <a:rPr lang="en-GB" sz="2400" dirty="0"/>
              <a:t> was washed away after dredging of the </a:t>
            </a:r>
            <a:r>
              <a:rPr lang="en-GB" sz="2400" dirty="0" err="1"/>
              <a:t>Skerries</a:t>
            </a:r>
            <a:r>
              <a:rPr lang="en-GB" sz="2400" dirty="0"/>
              <a:t> Bank</a:t>
            </a:r>
            <a:br>
              <a:rPr lang="en-GB" sz="2400" dirty="0"/>
            </a:br>
            <a:r>
              <a:rPr lang="en-GB" sz="2400" dirty="0"/>
              <a:t>for building materials removed its natural sea defences.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3880" r="-3" b="7615"/>
          <a:stretch/>
        </p:blipFill>
        <p:spPr>
          <a:xfrm>
            <a:off x="228600" y="914400"/>
            <a:ext cx="8693458" cy="5770486"/>
          </a:xfrm>
        </p:spPr>
      </p:pic>
    </p:spTree>
    <p:extLst>
      <p:ext uri="{BB962C8B-B14F-4D97-AF65-F5344CB8AC3E}">
        <p14:creationId xmlns:p14="http://schemas.microsoft.com/office/powerpoint/2010/main" val="169058658"/>
      </p:ext>
    </p:extLst>
  </p:cSld>
  <p:clrMapOvr>
    <a:masterClrMapping/>
  </p:clrMapOvr>
  <p:transition spd="slow" advClick="0" advTm="1200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152400"/>
            <a:ext cx="2895600" cy="4640062"/>
          </a:xfrm>
        </p:spPr>
        <p:txBody>
          <a:bodyPr/>
          <a:lstStyle/>
          <a:p>
            <a:r>
              <a:rPr lang="en-GB" sz="2400" dirty="0"/>
              <a:t>Start Point is marked by a fine lighthouse as we pass the lighthouse keeper’s rock </a:t>
            </a:r>
            <a:br>
              <a:rPr lang="en-GB" sz="2400" dirty="0"/>
            </a:br>
            <a:r>
              <a:rPr lang="en-GB" sz="2400" dirty="0"/>
              <a:t>hewn steps. </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 t="10750" r="-262" b="18039"/>
          <a:stretch/>
        </p:blipFill>
        <p:spPr>
          <a:xfrm>
            <a:off x="152399" y="186057"/>
            <a:ext cx="6096001" cy="6538038"/>
          </a:xfrm>
        </p:spPr>
      </p:pic>
    </p:spTree>
    <p:extLst>
      <p:ext uri="{BB962C8B-B14F-4D97-AF65-F5344CB8AC3E}">
        <p14:creationId xmlns:p14="http://schemas.microsoft.com/office/powerpoint/2010/main" val="1179452383"/>
      </p:ext>
    </p:extLst>
  </p:cSld>
  <p:clrMapOvr>
    <a:masterClrMapping/>
  </p:clrMapOvr>
  <p:transition spd="slow" advClick="0" advTm="1200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GB" sz="2400" dirty="0"/>
              <a:t>Start Point was choppy so we hung back to let a </a:t>
            </a:r>
            <a:br>
              <a:rPr lang="en-GB" sz="2400" dirty="0"/>
            </a:br>
            <a:r>
              <a:rPr lang="en-GB" sz="2400" dirty="0"/>
              <a:t>fishing boat take its preferred line.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9475" r="-179" b="2341"/>
          <a:stretch/>
        </p:blipFill>
        <p:spPr>
          <a:xfrm>
            <a:off x="152399" y="838200"/>
            <a:ext cx="8853613" cy="5845205"/>
          </a:xfrm>
        </p:spPr>
      </p:pic>
    </p:spTree>
    <p:extLst>
      <p:ext uri="{BB962C8B-B14F-4D97-AF65-F5344CB8AC3E}">
        <p14:creationId xmlns:p14="http://schemas.microsoft.com/office/powerpoint/2010/main" val="1518621768"/>
      </p:ext>
    </p:extLst>
  </p:cSld>
  <p:clrMapOvr>
    <a:masterClrMapping/>
  </p:clrMapOvr>
  <p:transition spd="slow" advClick="0" advTm="1200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GB" sz="2400" dirty="0"/>
              <a:t>As Skipper Ali scans the cliffs ahead for seals.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7895" r="-109"/>
          <a:stretch/>
        </p:blipFill>
        <p:spPr>
          <a:xfrm>
            <a:off x="152400" y="648070"/>
            <a:ext cx="8778536" cy="6057529"/>
          </a:xfrm>
        </p:spPr>
      </p:pic>
    </p:spTree>
    <p:extLst>
      <p:ext uri="{BB962C8B-B14F-4D97-AF65-F5344CB8AC3E}">
        <p14:creationId xmlns:p14="http://schemas.microsoft.com/office/powerpoint/2010/main" val="2501519313"/>
      </p:ext>
    </p:extLst>
  </p:cSld>
  <p:clrMapOvr>
    <a:masterClrMapping/>
  </p:clrMapOvr>
  <p:transition spd="slow" advClick="0" advTm="1200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0"/>
            <a:ext cx="9144000" cy="686540"/>
          </a:xfrm>
        </p:spPr>
        <p:txBody>
          <a:bodyPr/>
          <a:lstStyle/>
          <a:p>
            <a:r>
              <a:rPr lang="en-GB" sz="2400" dirty="0"/>
              <a:t>Here are two. A grey seal to the left and a common seal right.</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805" t="11789" r="11251" b="12523"/>
          <a:stretch/>
        </p:blipFill>
        <p:spPr>
          <a:xfrm>
            <a:off x="152400" y="754602"/>
            <a:ext cx="8805169" cy="5954269"/>
          </a:xfrm>
        </p:spPr>
      </p:pic>
    </p:spTree>
    <p:extLst>
      <p:ext uri="{BB962C8B-B14F-4D97-AF65-F5344CB8AC3E}">
        <p14:creationId xmlns:p14="http://schemas.microsoft.com/office/powerpoint/2010/main" val="1322853030"/>
      </p:ext>
    </p:extLst>
  </p:cSld>
  <p:clrMapOvr>
    <a:masterClrMapping/>
  </p:clrMapOvr>
  <p:transition spd="slow" advClick="0" advTm="1200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914400"/>
          </a:xfrm>
        </p:spPr>
        <p:txBody>
          <a:bodyPr/>
          <a:lstStyle/>
          <a:p>
            <a:r>
              <a:rPr lang="en-GB" sz="2400" dirty="0" err="1"/>
              <a:t>Prawle</a:t>
            </a:r>
            <a:r>
              <a:rPr lang="en-GB" sz="2400" dirty="0"/>
              <a:t> Point now with its </a:t>
            </a:r>
            <a:r>
              <a:rPr lang="en-GB" sz="2400" dirty="0" err="1"/>
              <a:t>coastwatch</a:t>
            </a:r>
            <a:r>
              <a:rPr lang="en-GB" sz="2400" dirty="0"/>
              <a:t> station, in a picture taken one handed at powerboat speed of around 30 knots.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702" t="16817" r="3187" b="2971"/>
          <a:stretch/>
        </p:blipFill>
        <p:spPr>
          <a:xfrm>
            <a:off x="152401" y="976545"/>
            <a:ext cx="8814046" cy="5756428"/>
          </a:xfrm>
        </p:spPr>
      </p:pic>
    </p:spTree>
    <p:extLst>
      <p:ext uri="{BB962C8B-B14F-4D97-AF65-F5344CB8AC3E}">
        <p14:creationId xmlns:p14="http://schemas.microsoft.com/office/powerpoint/2010/main" val="4176689208"/>
      </p:ext>
    </p:extLst>
  </p:cSld>
  <p:clrMapOvr>
    <a:masterClrMapping/>
  </p:clrMapOvr>
  <p:transition spd="slow" advClick="0" advTm="1200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0"/>
            <a:ext cx="9144000" cy="762740"/>
          </a:xfrm>
        </p:spPr>
        <p:txBody>
          <a:bodyPr/>
          <a:lstStyle/>
          <a:p>
            <a:r>
              <a:rPr lang="en-GB" sz="2400" dirty="0"/>
              <a:t>Gammon Head and attractive Black Cove as </a:t>
            </a:r>
            <a:r>
              <a:rPr lang="en-GB" sz="2400" dirty="0" err="1"/>
              <a:t>Salcombe</a:t>
            </a:r>
            <a:r>
              <a:rPr lang="en-GB" sz="2400" dirty="0"/>
              <a:t> nears.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03" t="-30" r="5018" b="14814"/>
          <a:stretch/>
        </p:blipFill>
        <p:spPr>
          <a:xfrm>
            <a:off x="152399" y="772357"/>
            <a:ext cx="8769659" cy="5913729"/>
          </a:xfrm>
        </p:spPr>
      </p:pic>
    </p:spTree>
    <p:extLst>
      <p:ext uri="{BB962C8B-B14F-4D97-AF65-F5344CB8AC3E}">
        <p14:creationId xmlns:p14="http://schemas.microsoft.com/office/powerpoint/2010/main" val="2959487073"/>
      </p:ext>
    </p:extLst>
  </p:cSld>
  <p:clrMapOvr>
    <a:masterClrMapping/>
  </p:clrMapOvr>
  <p:transition spd="slow" advClick="0" advTm="1200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14400"/>
          </a:xfrm>
        </p:spPr>
        <p:txBody>
          <a:bodyPr/>
          <a:lstStyle/>
          <a:p>
            <a:r>
              <a:rPr lang="en-GB" sz="2400" dirty="0" err="1"/>
              <a:t>Salcombe</a:t>
            </a:r>
            <a:r>
              <a:rPr lang="en-GB" sz="2400" dirty="0"/>
              <a:t> enjoys a perfect setting but does have a</a:t>
            </a:r>
            <a:br>
              <a:rPr lang="en-GB" sz="2400" dirty="0"/>
            </a:br>
            <a:r>
              <a:rPr lang="en-GB" sz="2400" dirty="0"/>
              <a:t>tricky sand bar across the harbour entrance.</a:t>
            </a:r>
          </a:p>
        </p:txBody>
      </p:sp>
      <p:pic>
        <p:nvPicPr>
          <p:cNvPr id="9" name="Content Placeholder 8"/>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l="-1" t="2969" r="161" b="10781"/>
          <a:stretch/>
        </p:blipFill>
        <p:spPr>
          <a:xfrm>
            <a:off x="152399" y="958787"/>
            <a:ext cx="8822925" cy="5716481"/>
          </a:xfrm>
        </p:spPr>
      </p:pic>
    </p:spTree>
    <p:extLst>
      <p:ext uri="{BB962C8B-B14F-4D97-AF65-F5344CB8AC3E}">
        <p14:creationId xmlns:p14="http://schemas.microsoft.com/office/powerpoint/2010/main" val="939435420"/>
      </p:ext>
    </p:extLst>
  </p:cSld>
  <p:clrMapOvr>
    <a:masterClrMapping/>
  </p:clrMapOvr>
  <p:transition spd="slow" advClick="0" advTm="12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0"/>
            <a:ext cx="9296400" cy="762000"/>
          </a:xfrm>
        </p:spPr>
        <p:txBody>
          <a:bodyPr/>
          <a:lstStyle/>
          <a:p>
            <a:r>
              <a:rPr lang="en-GB" sz="2400" dirty="0"/>
              <a:t>Including a Plesiosaurus vertebrae, a specimen found as a</a:t>
            </a:r>
            <a:br>
              <a:rPr lang="en-GB" sz="2400" dirty="0"/>
            </a:br>
            <a:r>
              <a:rPr lang="en-GB" sz="2400" dirty="0"/>
              <a:t>beach pebble with just the ends of the vertebrae showing.  </a:t>
            </a:r>
          </a:p>
        </p:txBody>
      </p:sp>
      <p:pic>
        <p:nvPicPr>
          <p:cNvPr id="4" name="Content Placeholder 3"/>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42571" t="-13" r="13189"/>
          <a:stretch/>
        </p:blipFill>
        <p:spPr>
          <a:xfrm>
            <a:off x="152399" y="914400"/>
            <a:ext cx="3408131" cy="5778490"/>
          </a:xfrm>
        </p:spPr>
      </p:pic>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3987" t="1205" r="26937" b="10671"/>
          <a:stretch/>
        </p:blipFill>
        <p:spPr>
          <a:xfrm>
            <a:off x="3733801" y="932156"/>
            <a:ext cx="5143870" cy="5754950"/>
          </a:xfrm>
        </p:spPr>
      </p:pic>
    </p:spTree>
    <p:extLst>
      <p:ext uri="{BB962C8B-B14F-4D97-AF65-F5344CB8AC3E}">
        <p14:creationId xmlns:p14="http://schemas.microsoft.com/office/powerpoint/2010/main" val="3996164357"/>
      </p:ext>
    </p:extLst>
  </p:cSld>
  <p:clrMapOvr>
    <a:masterClrMapping/>
  </p:clrMapOvr>
  <p:transition spd="slow" advClick="0" advTm="12000"/>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19600" y="381000"/>
            <a:ext cx="4572000" cy="3276600"/>
          </a:xfrm>
        </p:spPr>
        <p:txBody>
          <a:bodyPr/>
          <a:lstStyle/>
          <a:p>
            <a:r>
              <a:rPr lang="en-GB" sz="2400" dirty="0"/>
              <a:t>There’s also a bit of</a:t>
            </a:r>
            <a:br>
              <a:rPr lang="en-GB" sz="2400" dirty="0"/>
            </a:br>
            <a:r>
              <a:rPr lang="en-GB" sz="2400" dirty="0"/>
              <a:t>“what country are we in now”  on entering </a:t>
            </a:r>
            <a:r>
              <a:rPr lang="en-GB" sz="2400" dirty="0" err="1"/>
              <a:t>Salcombe</a:t>
            </a:r>
            <a:r>
              <a:rPr lang="en-GB" sz="2400" dirty="0"/>
              <a:t>,</a:t>
            </a:r>
            <a:br>
              <a:rPr lang="en-GB" sz="2400" dirty="0"/>
            </a:br>
            <a:r>
              <a:rPr lang="en-GB" sz="2400" dirty="0"/>
              <a:t>perhaps as near as the UK </a:t>
            </a:r>
            <a:br>
              <a:rPr lang="en-GB" sz="2400" dirty="0"/>
            </a:br>
            <a:r>
              <a:rPr lang="en-GB" sz="2400" dirty="0"/>
              <a:t>gets to the Mediterranean feel.</a:t>
            </a:r>
          </a:p>
        </p:txBody>
      </p:sp>
      <p:pic>
        <p:nvPicPr>
          <p:cNvPr id="4" name="Content Placeholder 3"/>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39" r="3987" b="162"/>
          <a:stretch/>
        </p:blipFill>
        <p:spPr>
          <a:xfrm>
            <a:off x="152399" y="152400"/>
            <a:ext cx="4174311" cy="6553200"/>
          </a:xfrm>
        </p:spPr>
      </p:pic>
      <p:pic>
        <p:nvPicPr>
          <p:cNvPr id="7"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4599" t="-246" r="1232" b="-2"/>
          <a:stretch/>
        </p:blipFill>
        <p:spPr>
          <a:xfrm>
            <a:off x="4467572" y="3886200"/>
            <a:ext cx="4524028" cy="2746900"/>
          </a:xfrm>
        </p:spPr>
      </p:pic>
    </p:spTree>
    <p:extLst>
      <p:ext uri="{BB962C8B-B14F-4D97-AF65-F5344CB8AC3E}">
        <p14:creationId xmlns:p14="http://schemas.microsoft.com/office/powerpoint/2010/main" val="3069792979"/>
      </p:ext>
    </p:extLst>
  </p:cSld>
  <p:clrMapOvr>
    <a:masterClrMapping/>
  </p:clrMapOvr>
  <p:transition spd="slow" advClick="0" advTm="1200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17"/>
            <a:ext cx="9144000" cy="771617"/>
          </a:xfrm>
        </p:spPr>
        <p:txBody>
          <a:bodyPr/>
          <a:lstStyle/>
          <a:p>
            <a:r>
              <a:rPr lang="en-GB" sz="2400" dirty="0"/>
              <a:t>As we end this Sea-N-Shore experience. “I’d like one” I said to Ali, “£60,000 and she’s yours” was the quick reply!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838200"/>
            <a:ext cx="8788574" cy="5836307"/>
          </a:xfrm>
        </p:spPr>
      </p:pic>
    </p:spTree>
    <p:extLst>
      <p:ext uri="{BB962C8B-B14F-4D97-AF65-F5344CB8AC3E}">
        <p14:creationId xmlns:p14="http://schemas.microsoft.com/office/powerpoint/2010/main" val="2828790768"/>
      </p:ext>
    </p:extLst>
  </p:cSld>
  <p:clrMapOvr>
    <a:masterClrMapping/>
  </p:clrMapOvr>
  <p:transition spd="slow" advClick="0" advTm="1400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533400"/>
          </a:xfrm>
        </p:spPr>
        <p:txBody>
          <a:bodyPr/>
          <a:lstStyle/>
          <a:p>
            <a:r>
              <a:rPr lang="en-GB" sz="2400" dirty="0"/>
              <a:t>We return to </a:t>
            </a:r>
            <a:r>
              <a:rPr lang="en-GB" sz="2400" dirty="0" err="1"/>
              <a:t>Salcombe</a:t>
            </a:r>
            <a:r>
              <a:rPr lang="en-GB" sz="2400" dirty="0"/>
              <a:t> the following day.</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604" r="4673" b="5970"/>
          <a:stretch/>
        </p:blipFill>
        <p:spPr>
          <a:xfrm>
            <a:off x="152401" y="577049"/>
            <a:ext cx="8796290" cy="6119673"/>
          </a:xfrm>
        </p:spPr>
      </p:pic>
    </p:spTree>
    <p:extLst>
      <p:ext uri="{BB962C8B-B14F-4D97-AF65-F5344CB8AC3E}">
        <p14:creationId xmlns:p14="http://schemas.microsoft.com/office/powerpoint/2010/main" val="1970480860"/>
      </p:ext>
    </p:extLst>
  </p:cSld>
  <p:clrMapOvr>
    <a:masterClrMapping/>
  </p:clrMapOvr>
  <p:transition spd="slow" advClick="0" advTm="1200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7016"/>
            <a:ext cx="9296400" cy="516384"/>
          </a:xfrm>
        </p:spPr>
        <p:txBody>
          <a:bodyPr/>
          <a:lstStyle/>
          <a:p>
            <a:r>
              <a:rPr lang="en-GB" sz="2400" dirty="0"/>
              <a:t>In the company of experienced fishermen Ian and David Wright.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510" r="392" b="3523"/>
          <a:stretch/>
        </p:blipFill>
        <p:spPr>
          <a:xfrm>
            <a:off x="152401" y="603683"/>
            <a:ext cx="8778536" cy="6144828"/>
          </a:xfrm>
        </p:spPr>
      </p:pic>
    </p:spTree>
    <p:extLst>
      <p:ext uri="{BB962C8B-B14F-4D97-AF65-F5344CB8AC3E}">
        <p14:creationId xmlns:p14="http://schemas.microsoft.com/office/powerpoint/2010/main" val="3684314479"/>
      </p:ext>
    </p:extLst>
  </p:cSld>
  <p:clrMapOvr>
    <a:masterClrMapping/>
  </p:clrMapOvr>
  <p:transition spd="slow" advClick="0" advTm="1200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638800" y="152400"/>
            <a:ext cx="3476348" cy="3276600"/>
          </a:xfrm>
        </p:spPr>
        <p:txBody>
          <a:bodyPr/>
          <a:lstStyle/>
          <a:p>
            <a:r>
              <a:rPr lang="en-GB" sz="2400" dirty="0"/>
              <a:t>Plus </a:t>
            </a:r>
            <a:r>
              <a:rPr lang="en-GB" sz="2400" dirty="0" err="1"/>
              <a:t>Ros</a:t>
            </a:r>
            <a:r>
              <a:rPr lang="en-GB" sz="2400" dirty="0"/>
              <a:t> and Phil, cousin Kate and her husband Ian.</a:t>
            </a:r>
            <a:br>
              <a:rPr lang="en-GB" sz="2400" dirty="0"/>
            </a:br>
            <a:br>
              <a:rPr lang="en-GB" sz="2400" dirty="0"/>
            </a:br>
            <a:r>
              <a:rPr lang="en-GB" sz="2400" dirty="0"/>
              <a:t>And skipper Chris is at the helm of charter</a:t>
            </a:r>
            <a:br>
              <a:rPr lang="en-GB" sz="2400" dirty="0"/>
            </a:br>
            <a:r>
              <a:rPr lang="en-GB" sz="2400" dirty="0"/>
              <a:t>boat Atlantis. </a:t>
            </a:r>
          </a:p>
        </p:txBody>
      </p:sp>
      <p:pic>
        <p:nvPicPr>
          <p:cNvPr id="8" name="Content Placeholder 7"/>
          <p:cNvPicPr>
            <a:picLocks noGrp="1" noChangeAspect="1"/>
          </p:cNvPicPr>
          <p:nvPr>
            <p:ph sz="half" idx="1"/>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430" t="13727" r="366" b="11242"/>
          <a:stretch/>
        </p:blipFill>
        <p:spPr>
          <a:xfrm>
            <a:off x="152400" y="152400"/>
            <a:ext cx="5426870" cy="3276600"/>
          </a:xfrm>
        </p:spPr>
      </p:pic>
      <p:pic>
        <p:nvPicPr>
          <p:cNvPr id="12" name="Content Placeholder 11"/>
          <p:cNvPicPr>
            <a:picLocks noGrp="1" noChangeAspect="1"/>
          </p:cNvPicPr>
          <p:nvPr>
            <p:ph sz="quarter" idx="2"/>
          </p:nvPr>
        </p:nvPicPr>
        <p:blipFill rotWithShape="1">
          <a:blip r:embed="rId4" cstate="print">
            <a:extLst>
              <a:ext uri="{28A0092B-C50C-407E-A947-70E740481C1C}">
                <a14:useLocalDpi xmlns:a14="http://schemas.microsoft.com/office/drawing/2010/main" val="0"/>
              </a:ext>
            </a:extLst>
          </a:blip>
          <a:srcRect t="4945" r="402"/>
          <a:stretch/>
        </p:blipFill>
        <p:spPr>
          <a:xfrm>
            <a:off x="152400" y="3573919"/>
            <a:ext cx="4419600" cy="3163493"/>
          </a:xfrm>
        </p:spPr>
      </p:pic>
      <p:pic>
        <p:nvPicPr>
          <p:cNvPr id="13" name="Content Placeholder 12"/>
          <p:cNvPicPr>
            <a:picLocks noGrp="1" noChangeAspect="1"/>
          </p:cNvPicPr>
          <p:nvPr>
            <p:ph sz="quarter" idx="3"/>
          </p:nvPr>
        </p:nvPicPr>
        <p:blipFill>
          <a:blip r:embed="rId5" cstate="print">
            <a:extLst>
              <a:ext uri="{28A0092B-C50C-407E-A947-70E740481C1C}">
                <a14:useLocalDpi xmlns:a14="http://schemas.microsoft.com/office/drawing/2010/main" val="0"/>
              </a:ext>
            </a:extLst>
          </a:blip>
          <a:stretch>
            <a:fillRect/>
          </a:stretch>
        </p:blipFill>
        <p:spPr>
          <a:xfrm>
            <a:off x="4775200" y="3581400"/>
            <a:ext cx="4165600" cy="3124200"/>
          </a:xfrm>
        </p:spPr>
      </p:pic>
    </p:spTree>
    <p:extLst>
      <p:ext uri="{BB962C8B-B14F-4D97-AF65-F5344CB8AC3E}">
        <p14:creationId xmlns:p14="http://schemas.microsoft.com/office/powerpoint/2010/main" val="2847572378"/>
      </p:ext>
    </p:extLst>
  </p:cSld>
  <p:clrMapOvr>
    <a:masterClrMapping/>
  </p:clrMapOvr>
  <p:transition spd="slow" advClick="0" advTm="1200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267200"/>
            <a:ext cx="5181600" cy="2438400"/>
          </a:xfrm>
        </p:spPr>
        <p:txBody>
          <a:bodyPr/>
          <a:lstStyle/>
          <a:p>
            <a:r>
              <a:rPr lang="en-GB" sz="2400" dirty="0"/>
              <a:t>Leaving sheltered </a:t>
            </a:r>
            <a:r>
              <a:rPr lang="en-GB" sz="2400" dirty="0" err="1"/>
              <a:t>Salcombe</a:t>
            </a:r>
            <a:br>
              <a:rPr lang="en-GB" sz="2400" dirty="0"/>
            </a:br>
            <a:r>
              <a:rPr lang="en-GB" sz="2400" dirty="0"/>
              <a:t>we pass well named Sharp Tor</a:t>
            </a:r>
            <a:br>
              <a:rPr lang="en-GB" sz="2400" dirty="0"/>
            </a:br>
            <a:r>
              <a:rPr lang="en-GB" sz="2400" dirty="0"/>
              <a:t> then curve around Bolt Head.</a:t>
            </a:r>
          </a:p>
        </p:txBody>
      </p:sp>
      <p:pic>
        <p:nvPicPr>
          <p:cNvPr id="4" name="Content Placeholder 3"/>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9916" r="-422" b="3620"/>
          <a:stretch/>
        </p:blipFill>
        <p:spPr>
          <a:xfrm>
            <a:off x="5181600" y="4267200"/>
            <a:ext cx="3776074" cy="2438400"/>
          </a:xfrm>
        </p:spPr>
      </p:pic>
      <p:pic>
        <p:nvPicPr>
          <p:cNvPr id="7"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27650" r="5090" b="14913"/>
          <a:stretch/>
        </p:blipFill>
        <p:spPr>
          <a:xfrm>
            <a:off x="152400" y="152399"/>
            <a:ext cx="8806331" cy="3996985"/>
          </a:xfrm>
        </p:spPr>
      </p:pic>
    </p:spTree>
    <p:extLst>
      <p:ext uri="{BB962C8B-B14F-4D97-AF65-F5344CB8AC3E}">
        <p14:creationId xmlns:p14="http://schemas.microsoft.com/office/powerpoint/2010/main" val="260270169"/>
      </p:ext>
    </p:extLst>
  </p:cSld>
  <p:clrMapOvr>
    <a:masterClrMapping/>
  </p:clrMapOvr>
  <p:transition spd="slow" advClick="0" advTm="1200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09600"/>
          </a:xfrm>
        </p:spPr>
        <p:txBody>
          <a:bodyPr/>
          <a:lstStyle/>
          <a:p>
            <a:r>
              <a:rPr lang="en-GB" sz="2400" dirty="0"/>
              <a:t>After Bolt Head the Ham Stone is ahead. </a:t>
            </a:r>
          </a:p>
        </p:txBody>
      </p:sp>
      <p:pic>
        <p:nvPicPr>
          <p:cNvPr id="7"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3855" t="8069" r="6827" b="10551"/>
          <a:stretch/>
        </p:blipFill>
        <p:spPr>
          <a:xfrm>
            <a:off x="152400" y="665826"/>
            <a:ext cx="8743025" cy="5974672"/>
          </a:xfrm>
        </p:spPr>
      </p:pic>
    </p:spTree>
    <p:extLst>
      <p:ext uri="{BB962C8B-B14F-4D97-AF65-F5344CB8AC3E}">
        <p14:creationId xmlns:p14="http://schemas.microsoft.com/office/powerpoint/2010/main" val="946144631"/>
      </p:ext>
    </p:extLst>
  </p:cSld>
  <p:clrMapOvr>
    <a:masterClrMapping/>
  </p:clrMapOvr>
  <p:transition spd="slow" advClick="0" advTm="1200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lstStyle/>
          <a:p>
            <a:r>
              <a:rPr lang="en-GB" sz="2400" dirty="0"/>
              <a:t>All is well aboard Atlantis as we savour the views.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5272" r="282" b="2517"/>
          <a:stretch/>
        </p:blipFill>
        <p:spPr>
          <a:xfrm>
            <a:off x="152399" y="594804"/>
            <a:ext cx="8814048" cy="6113015"/>
          </a:xfrm>
        </p:spPr>
      </p:pic>
    </p:spTree>
    <p:extLst>
      <p:ext uri="{BB962C8B-B14F-4D97-AF65-F5344CB8AC3E}">
        <p14:creationId xmlns:p14="http://schemas.microsoft.com/office/powerpoint/2010/main" val="2335729117"/>
      </p:ext>
    </p:extLst>
  </p:cSld>
  <p:clrMapOvr>
    <a:masterClrMapping/>
  </p:clrMapOvr>
  <p:transition spd="slow" advClick="0" advTm="12000"/>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85800"/>
          </a:xfrm>
        </p:spPr>
        <p:txBody>
          <a:bodyPr/>
          <a:lstStyle/>
          <a:p>
            <a:r>
              <a:rPr lang="en-GB" sz="2400" dirty="0"/>
              <a:t>Between Bolt Head and Bolt Tail cormorants take to the air.</a:t>
            </a:r>
          </a:p>
        </p:txBody>
      </p:sp>
      <p:pic>
        <p:nvPicPr>
          <p:cNvPr id="7" name="Content Placeholder 6"/>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 t="-119" r="123" b="9637"/>
          <a:stretch/>
        </p:blipFill>
        <p:spPr>
          <a:xfrm>
            <a:off x="152400" y="685800"/>
            <a:ext cx="8814047" cy="5988728"/>
          </a:xfrm>
        </p:spPr>
      </p:pic>
    </p:spTree>
    <p:extLst>
      <p:ext uri="{BB962C8B-B14F-4D97-AF65-F5344CB8AC3E}">
        <p14:creationId xmlns:p14="http://schemas.microsoft.com/office/powerpoint/2010/main" val="3388988106"/>
      </p:ext>
    </p:extLst>
  </p:cSld>
  <p:clrMapOvr>
    <a:masterClrMapping/>
  </p:clrMapOvr>
  <p:transition spd="slow" advClick="0" advTm="1200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0"/>
            <a:ext cx="9144000" cy="610340"/>
          </a:xfrm>
        </p:spPr>
        <p:txBody>
          <a:bodyPr/>
          <a:lstStyle/>
          <a:p>
            <a:r>
              <a:rPr lang="en-GB" sz="2400" dirty="0"/>
              <a:t>And in </a:t>
            </a:r>
            <a:r>
              <a:rPr lang="en-GB" sz="2400" dirty="0" err="1"/>
              <a:t>Bigbury</a:t>
            </a:r>
            <a:r>
              <a:rPr lang="en-GB" sz="2400" dirty="0"/>
              <a:t> Bay the Atlantic becomes surreally calm.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 t="37" r="18463" b="25122"/>
          <a:stretch/>
        </p:blipFill>
        <p:spPr>
          <a:xfrm>
            <a:off x="152401" y="609600"/>
            <a:ext cx="8855128" cy="6096000"/>
          </a:xfrm>
        </p:spPr>
      </p:pic>
    </p:spTree>
    <p:extLst>
      <p:ext uri="{BB962C8B-B14F-4D97-AF65-F5344CB8AC3E}">
        <p14:creationId xmlns:p14="http://schemas.microsoft.com/office/powerpoint/2010/main" val="3148978970"/>
      </p:ext>
    </p:extLst>
  </p:cSld>
  <p:clrMapOvr>
    <a:masterClrMapping/>
  </p:clrMapOvr>
  <p:transition spd="slow" advClick="0" advTm="12000"/>
</p:sld>
</file>

<file path=ppt/theme/theme1.xml><?xml version="1.0" encoding="utf-8"?>
<a:theme xmlns:a="http://schemas.openxmlformats.org/drawingml/2006/main" name="510. Boating South, Portsmouth, Sep 10">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42500</TotalTime>
  <Words>2050</Words>
  <Application>Microsoft Office PowerPoint</Application>
  <PresentationFormat>On-screen Show (4:3)</PresentationFormat>
  <Paragraphs>127</Paragraphs>
  <Slides>120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120</vt:i4>
      </vt:variant>
    </vt:vector>
  </HeadingPairs>
  <TitlesOfParts>
    <vt:vector size="124" baseType="lpstr">
      <vt:lpstr>Arial</vt:lpstr>
      <vt:lpstr>Tahoma</vt:lpstr>
      <vt:lpstr>Wingdings</vt:lpstr>
      <vt:lpstr>510. Boating South, Portsmouth, Sep 10</vt:lpstr>
      <vt:lpstr>Exploring Britain  Boating South Part 3  Chapter 13</vt:lpstr>
      <vt:lpstr>Early morning in Lyme Regis as we look back to Golden Cap, and our Dorset route so far. </vt:lpstr>
      <vt:lpstr>Attractive Lyme Regis,  a town that once had worldwide trade.</vt:lpstr>
      <vt:lpstr>As E167, Frances Jane approaches, a 1952, Falmouth built, mahogany, Cornish Crabber.</vt:lpstr>
      <vt:lpstr>As off we go again aboard the Frances Jane.</vt:lpstr>
      <vt:lpstr>Originally tiller steered,  this trip is a very different to the boat’s normal fare of one hour mackerel trips. </vt:lpstr>
      <vt:lpstr>We begin by passing Blue Lias cliffs, again well known for fossils. </vt:lpstr>
      <vt:lpstr>Skipper Doug has a box full, collected from local beaches.</vt:lpstr>
      <vt:lpstr>Including a Plesiosaurus vertebrae, a specimen found as a beach pebble with just the ends of the vertebrae showing.  </vt:lpstr>
      <vt:lpstr>Five miles of inaccessible undercliff follow, as we pass Pinhay Bay and Humble Point.</vt:lpstr>
      <vt:lpstr>Seaton is ahead now, proceeded by red mudstone cliffs and the tricky River Axe access to tiny Axmouth Harbour.</vt:lpstr>
      <vt:lpstr>Seaton seafront appears plain as we continue onwards to Beer. </vt:lpstr>
      <vt:lpstr>Beer is interesting. There is no harbour, just a beach to land on.</vt:lpstr>
      <vt:lpstr>As we continue to the  chalk cliffs.</vt:lpstr>
      <vt:lpstr>Rounding Beer Head, another moment to savour.</vt:lpstr>
      <vt:lpstr>To reach Branscombe where chalk gives way to greensand and mudstone and the cliffs become dotted with desirable caravans and chalets.</vt:lpstr>
      <vt:lpstr>Mercia Mudstone, Upper Greensand, Lower Chalk and Wild Cliffs.  </vt:lpstr>
      <vt:lpstr>The softer mudstones thicken approaching Sidmouth as the cliffs become nearly vertical with the constant erosion.</vt:lpstr>
      <vt:lpstr>And the cliffs from the shore as, on a different day, the Pride of Exmouth approaches, a vessel purpose built for the Jurassic Coast. </vt:lpstr>
      <vt:lpstr>And this is Sidmouth, by the Sid mouth, from aboard the Pride of Exmouth. No port can be built here. The sea is just too difficult.</vt:lpstr>
      <vt:lpstr>So, hereabouts, the Pride of Exmouth powers up the beach to land.</vt:lpstr>
      <vt:lpstr>And landing on the beach by ramming it is a pretty spectacular thing to do!</vt:lpstr>
      <vt:lpstr>As we leave Sidmouth to continue our journey west. </vt:lpstr>
      <vt:lpstr>To reach the stacks of Ladram Bay.</vt:lpstr>
      <vt:lpstr>Here Otter Sandstone outcrops beneath the mudstones and this helps stabilise things a little. </vt:lpstr>
      <vt:lpstr>But erosion still continues. Not so long ago this stack was an arch.</vt:lpstr>
      <vt:lpstr>We get very close to this sea stack in Ladram Bay village.</vt:lpstr>
      <vt:lpstr>As onwards we go past this landslip at Brandy Head,  Budleigh Salterton.</vt:lpstr>
      <vt:lpstr>Budleigh Salterton, by the Otter mouth, is protected by a spit of round pebbles eroded from this adjacent cliff. </vt:lpstr>
      <vt:lpstr>And Straight Point. It looks deceptively isolated but is actually the firing range for the Lympstone Royal Marines! </vt:lpstr>
      <vt:lpstr>And behind the firing range is Sandy Bay, a massive caravan site.</vt:lpstr>
      <vt:lpstr>As Ian, our skipper, steers us towards the River Exe.</vt:lpstr>
      <vt:lpstr>The Exe is protected by this sand spit across to Dawlish Warren. </vt:lpstr>
      <vt:lpstr>As we head  up the Exe  to Exmouth.</vt:lpstr>
      <vt:lpstr>To moor at the Stuart Line mooring at Exmouth Quay. </vt:lpstr>
      <vt:lpstr>We continue our journey on 9th August 2012. </vt:lpstr>
      <vt:lpstr>A high tide allowing us close in to the Exe mouth sand spit.</vt:lpstr>
      <vt:lpstr>As we cruise beside the dunes of Dawlish Warren.  </vt:lpstr>
      <vt:lpstr>At Langstone red rock returns with Permian rocks of desert origin.</vt:lpstr>
      <vt:lpstr>Brunel’s coastal railway is now also beside us.</vt:lpstr>
      <vt:lpstr>With Dawlish Station right on the beach. </vt:lpstr>
      <vt:lpstr>The Great Western Railway then dives into a tunnel to pass the Parson and Clerk headland.</vt:lpstr>
      <vt:lpstr>This is the Parson with the Dawlish trip boat My Queen alongside.</vt:lpstr>
      <vt:lpstr>Sadly the Clerk lost his head on a stormy night in January 2003.</vt:lpstr>
      <vt:lpstr>This trip runs Thursdays, summer months only but the first four trips this year have been cancelled by rough weather.</vt:lpstr>
      <vt:lpstr>Seaside Teignmouth next, looking attractive from out at sea.</vt:lpstr>
      <vt:lpstr>Tiny Teignmouth port, up the River Teign, is behind the headland. Access to this beach is through a Victorian foot tunnel.</vt:lpstr>
      <vt:lpstr>More inaccessible coves and unstable cliffs  follow in Babbacombe Bay.</vt:lpstr>
      <vt:lpstr>This is Maidencombe, again foot access only.</vt:lpstr>
      <vt:lpstr>But Oddicombe can also be reached by funicular railway. The rock fall on the right took place in February 2010.</vt:lpstr>
      <vt:lpstr>Landmark rocks mark the entrance to Tor Bay.   Flat Rock and Ore Stone, then greener  Thatcher Rock.  It was peaceful on the stern deck. </vt:lpstr>
      <vt:lpstr>But on top deck it was very different. The Pride of Exmouth is full up today with 208 passengers on board.</vt:lpstr>
      <vt:lpstr>Most got off here, at Torquay, climbing the concrete  steps on the inner side of the right hand harbour wall.</vt:lpstr>
      <vt:lpstr>PowerPoint Presentation</vt:lpstr>
      <vt:lpstr>We reach Brixham, where several modern trawlers are moored by the fish quay. </vt:lpstr>
      <vt:lpstr>At Brixham Pride of Exmouth unloads by the steps of the harbour wall, as our excellent Stuart Line trips come to a close.</vt:lpstr>
      <vt:lpstr>Brixham is an interesting mix of fishing industry and holiday resort. </vt:lpstr>
      <vt:lpstr>And it is great to see a family crabbing opposite a trawler refit.</vt:lpstr>
      <vt:lpstr>Also creditable is the restored heritage fleet which includes wooden trawlers Pilgrim of 1895 and Vigilance of 1926.  Over 300 sailing trawlers once sailed from here.</vt:lpstr>
      <vt:lpstr>We move on from Brixham just three days later.</vt:lpstr>
      <vt:lpstr>In another wooden boat, the 2nd World War motor rescue launch Fairmile, built Southampton in 1941.</vt:lpstr>
      <vt:lpstr>Fairmile is owned by local company Greenway Ferry.   Built for speed, Fairmile is the   pride of the fleet.</vt:lpstr>
      <vt:lpstr>The hull structure is double diagonal mahogany, designed to flex in rough seas. She once did 22 knots but we doing about 10 knots passing Berry Head with Vigilance at sail in the bay. </vt:lpstr>
      <vt:lpstr>After Berry Head the coastline stretches to Scabbacombe and the River Dart. Cod Rocks ahead obviously need care.</vt:lpstr>
      <vt:lpstr>As do other obstacles on the approach to Dartmouth.  The Devon coastline necessitates constant vigilance!  </vt:lpstr>
      <vt:lpstr>The River Dart is a sheltered and very attractive natural harbour.</vt:lpstr>
      <vt:lpstr>And Dartmouth Naval College remains an important part of this this historic naval town.</vt:lpstr>
      <vt:lpstr>With Dartmouth College in the background Fairmile pulls in to the jetty as we disembark and explore the town. </vt:lpstr>
      <vt:lpstr>Attractive Dartmouth is an interesting town.</vt:lpstr>
      <vt:lpstr>And this is one of his engines, a former colliery pumping engine that finished up on the canals at Hawkesbury Junction.  Dated about 1720, it is the oldest steam engine in the world.  </vt:lpstr>
      <vt:lpstr>Meanwhile Fairmile returns after a trip up the River Dart.</vt:lpstr>
      <vt:lpstr>But few passengers remain aboard as we head to sea again  to continue our coastal journey.  </vt:lpstr>
      <vt:lpstr>At Stoke Flemming we encounter a storm.</vt:lpstr>
      <vt:lpstr>But passengers can shelter in the period saloon on the rear deck.</vt:lpstr>
      <vt:lpstr>Fairmile, one of some 650 built, was RML 497 in naval days. She came to Torbay in 1946 and named Western Lady III.  </vt:lpstr>
      <vt:lpstr>Crew access to the two Gardner engines necessitates a tight vertical squeeze!</vt:lpstr>
      <vt:lpstr>The weather improves for Slapton Sands with Start Point in the distance.</vt:lpstr>
      <vt:lpstr>And Torcross now, in Start Bay, where we close this Fairmile trip. Our next leg will be something of a contrast.</vt:lpstr>
      <vt:lpstr>And it is this, a rigid inflatable, or rib, and it is 12th July 2013.</vt:lpstr>
      <vt:lpstr>One is nearer the sea in a rib as we view Torness again  before returning along the coast towards Start Point.</vt:lpstr>
      <vt:lpstr>With the wind in our hair we bounce along the waves. This is Hallsands, population in 1891, 159. Population now, 0!</vt:lpstr>
      <vt:lpstr>Hallsands was washed away after dredging of the Skerries Bank for building materials removed its natural sea defences.  </vt:lpstr>
      <vt:lpstr>Start Point is marked by a fine lighthouse as we pass the lighthouse keeper’s rock  hewn steps. </vt:lpstr>
      <vt:lpstr>Start Point was choppy so we hung back to let a  fishing boat take its preferred line.</vt:lpstr>
      <vt:lpstr>As Skipper Ali scans the cliffs ahead for seals.</vt:lpstr>
      <vt:lpstr>Here are two. A grey seal to the left and a common seal right.</vt:lpstr>
      <vt:lpstr>Prawle Point now with its coastwatch station, in a picture taken one handed at powerboat speed of around 30 knots.</vt:lpstr>
      <vt:lpstr>Gammon Head and attractive Black Cove as Salcombe nears. </vt:lpstr>
      <vt:lpstr>Salcombe enjoys a perfect setting but does have a tricky sand bar across the harbour entrance.</vt:lpstr>
      <vt:lpstr>There’s also a bit of “what country are we in now”  on entering Salcombe, perhaps as near as the UK  gets to the Mediterranean feel.</vt:lpstr>
      <vt:lpstr>As we end this Sea-N-Shore experience. “I’d like one” I said to Ali, “£60,000 and she’s yours” was the quick reply!</vt:lpstr>
      <vt:lpstr>We return to Salcombe the following day.</vt:lpstr>
      <vt:lpstr>In the company of experienced fishermen Ian and David Wright. </vt:lpstr>
      <vt:lpstr>Plus Ros and Phil, cousin Kate and her husband Ian.  And skipper Chris is at the helm of charter boat Atlantis. </vt:lpstr>
      <vt:lpstr>Leaving sheltered Salcombe we pass well named Sharp Tor  then curve around Bolt Head.</vt:lpstr>
      <vt:lpstr>After Bolt Head the Ham Stone is ahead. </vt:lpstr>
      <vt:lpstr>All is well aboard Atlantis as we savour the views.</vt:lpstr>
      <vt:lpstr>Between Bolt Head and Bolt Tail cormorants take to the air.</vt:lpstr>
      <vt:lpstr>And in Bigbury Bay the Atlantic becomes surreally calm. </vt:lpstr>
      <vt:lpstr>Burgh Island passes, causeway connected with an exclusive hotel.    </vt:lpstr>
      <vt:lpstr>The coastline becomes softer approaching Plymouth. This is the Great Mew Stone guarding Plymouth Sound.</vt:lpstr>
      <vt:lpstr>And here, in Plymouth Sound with Cawsand ahead, we curve out to sea for some fishing.</vt:lpstr>
      <vt:lpstr>Ros and Phil concentrate as Kate gets the first mackerel.</vt:lpstr>
      <vt:lpstr>Then Ian has a bite.</vt:lpstr>
      <vt:lpstr>…………And lands a Pollock.</vt:lpstr>
      <vt:lpstr>Then the other Ian gets an even bigger one!</vt:lpstr>
      <vt:lpstr>It was a great day aboard the Atlantis and a great fishing team!</vt:lpstr>
      <vt:lpstr>And this is the Great Mew Stone and Plymouth Sound from a different angle and a different boat just four weeks later.</vt:lpstr>
      <vt:lpstr>We are aboard Minalto, just four months old and Jacquie and Mart have kindly invited me to join them on a trip from Plymouth to Fowey.</vt:lpstr>
      <vt:lpstr>The Cawsand ferry passes as we head out of Plymouth towards Penlee Point and Rame Head. </vt:lpstr>
      <vt:lpstr>With a slight swell as we speed, initially anyway, towards the legendary Eddystone lighthouse, some 9 miles off shore.</vt:lpstr>
      <vt:lpstr>A tack then returns us almost back to Rame Head.  One can travel a long way for a short distance out sailing!   </vt:lpstr>
      <vt:lpstr>And to and fro we go until, by mid afternoon, we reach Looe. </vt:lpstr>
      <vt:lpstr>It then clouded over for our next tacks which bring us close to Polperro.</vt:lpstr>
      <vt:lpstr>We then line up for Fowey.</vt:lpstr>
      <vt:lpstr>It was a perfect arrival. Fowey, with Polruan on the far shore, is yet another incredible harbour.</vt:lpstr>
      <vt:lpstr>With the picturesque everywhere, as a steam launch chuffs on by. </vt:lpstr>
      <vt:lpstr>This is the Earl of Pembroke, a member of the Square Sail Film &amp; TV fleet, based at nearby Charleston Harbour. </vt:lpstr>
      <vt:lpstr>And here we bid our grateful farewell to Jacquie, Matt and Minalto.</vt:lpstr>
      <vt:lpstr>End of Chapter 13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Britain   Boating South   Part 2</dc:title>
  <dc:creator>John</dc:creator>
  <cp:lastModifiedBy>John Goldrick</cp:lastModifiedBy>
  <cp:revision>259</cp:revision>
  <dcterms:created xsi:type="dcterms:W3CDTF">2006-08-16T00:00:00Z</dcterms:created>
  <dcterms:modified xsi:type="dcterms:W3CDTF">2022-11-18T21:35:50Z</dcterms:modified>
</cp:coreProperties>
</file>