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2" r:id="rId4"/>
    <p:sldId id="260" r:id="rId5"/>
    <p:sldId id="263" r:id="rId6"/>
    <p:sldId id="266" r:id="rId7"/>
    <p:sldId id="264" r:id="rId8"/>
    <p:sldId id="265" r:id="rId9"/>
    <p:sldId id="269" r:id="rId10"/>
    <p:sldId id="301" r:id="rId11"/>
    <p:sldId id="274" r:id="rId12"/>
    <p:sldId id="302" r:id="rId13"/>
    <p:sldId id="276" r:id="rId14"/>
    <p:sldId id="270" r:id="rId15"/>
    <p:sldId id="277" r:id="rId16"/>
    <p:sldId id="278" r:id="rId17"/>
    <p:sldId id="280" r:id="rId18"/>
    <p:sldId id="281" r:id="rId19"/>
    <p:sldId id="304" r:id="rId20"/>
    <p:sldId id="282" r:id="rId21"/>
    <p:sldId id="284" r:id="rId22"/>
    <p:sldId id="290" r:id="rId23"/>
    <p:sldId id="286" r:id="rId24"/>
    <p:sldId id="288" r:id="rId25"/>
    <p:sldId id="287" r:id="rId26"/>
    <p:sldId id="285" r:id="rId27"/>
    <p:sldId id="291" r:id="rId28"/>
    <p:sldId id="292" r:id="rId29"/>
    <p:sldId id="293" r:id="rId30"/>
    <p:sldId id="294" r:id="rId31"/>
    <p:sldId id="296" r:id="rId32"/>
    <p:sldId id="300" r:id="rId33"/>
    <p:sldId id="306" r:id="rId34"/>
    <p:sldId id="307" r:id="rId35"/>
    <p:sldId id="309" r:id="rId36"/>
    <p:sldId id="308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31" r:id="rId53"/>
    <p:sldId id="330" r:id="rId54"/>
    <p:sldId id="332" r:id="rId55"/>
    <p:sldId id="328" r:id="rId56"/>
    <p:sldId id="333" r:id="rId57"/>
    <p:sldId id="326" r:id="rId58"/>
    <p:sldId id="327" r:id="rId59"/>
    <p:sldId id="325" r:id="rId60"/>
    <p:sldId id="334" r:id="rId61"/>
    <p:sldId id="335" r:id="rId62"/>
    <p:sldId id="336" r:id="rId63"/>
    <p:sldId id="337" r:id="rId64"/>
    <p:sldId id="338" r:id="rId65"/>
    <p:sldId id="339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351" r:id="rId76"/>
    <p:sldId id="352" r:id="rId77"/>
    <p:sldId id="353" r:id="rId78"/>
    <p:sldId id="354" r:id="rId79"/>
    <p:sldId id="358" r:id="rId80"/>
    <p:sldId id="356" r:id="rId81"/>
    <p:sldId id="357" r:id="rId82"/>
    <p:sldId id="360" r:id="rId83"/>
    <p:sldId id="361" r:id="rId84"/>
    <p:sldId id="364" r:id="rId85"/>
    <p:sldId id="363" r:id="rId86"/>
    <p:sldId id="362" r:id="rId87"/>
    <p:sldId id="365" r:id="rId88"/>
    <p:sldId id="367" r:id="rId89"/>
    <p:sldId id="368" r:id="rId90"/>
    <p:sldId id="372" r:id="rId91"/>
    <p:sldId id="370" r:id="rId92"/>
    <p:sldId id="375" r:id="rId93"/>
    <p:sldId id="369" r:id="rId94"/>
    <p:sldId id="373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3CE1A-1D87-49F9-BD29-48D426AF0FD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47408"/>
      </p:ext>
    </p:extLst>
  </p:cSld>
  <p:clrMapOvr>
    <a:masterClrMapping/>
  </p:clrMapOvr>
  <p:transition spd="slow"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08BF5-7B10-4C6A-849B-183F4E6842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70685"/>
      </p:ext>
    </p:extLst>
  </p:cSld>
  <p:clrMapOvr>
    <a:masterClrMapping/>
  </p:clrMapOvr>
  <p:transition spd="slow"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CBC07-FDF4-4206-826B-9050342F01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88945"/>
      </p:ext>
    </p:extLst>
  </p:cSld>
  <p:clrMapOvr>
    <a:masterClrMapping/>
  </p:clrMapOvr>
  <p:transition spd="slow" advClick="0" advTm="1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E4D6F-26CA-4B7B-90B0-C10D352721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69037"/>
      </p:ext>
    </p:extLst>
  </p:cSld>
  <p:clrMapOvr>
    <a:masterClrMapping/>
  </p:clrMapOvr>
  <p:transition spd="slow" advClick="0" advTm="1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8F986-F422-498A-9D3F-A5758736C6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78138"/>
      </p:ext>
    </p:extLst>
  </p:cSld>
  <p:clrMapOvr>
    <a:masterClrMapping/>
  </p:clrMapOvr>
  <p:transition spd="slow"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72631-44BA-4E15-900C-FF16F630DC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29757"/>
      </p:ext>
    </p:extLst>
  </p:cSld>
  <p:clrMapOvr>
    <a:masterClrMapping/>
  </p:clrMapOvr>
  <p:transition spd="slow"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FC3D6-3435-45E1-A51D-CB7058CEDA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40851"/>
      </p:ext>
    </p:extLst>
  </p:cSld>
  <p:clrMapOvr>
    <a:masterClrMapping/>
  </p:clrMapOvr>
  <p:transition spd="slow"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BA083-49BB-4C6B-887A-26C1ACA347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78120"/>
      </p:ext>
    </p:extLst>
  </p:cSld>
  <p:clrMapOvr>
    <a:masterClrMapping/>
  </p:clrMapOvr>
  <p:transition spd="slow"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D270-EED4-477E-AE08-3DC912B4F0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90393"/>
      </p:ext>
    </p:extLst>
  </p:cSld>
  <p:clrMapOvr>
    <a:masterClrMapping/>
  </p:clrMapOvr>
  <p:transition spd="slow"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D5134-61BA-46FA-BDCE-3E7BDEDA62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72386"/>
      </p:ext>
    </p:extLst>
  </p:cSld>
  <p:clrMapOvr>
    <a:masterClrMapping/>
  </p:clrMapOvr>
  <p:transition spd="slow"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CDD71-084F-4EC7-949E-B2D170285F7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38515"/>
      </p:ext>
    </p:extLst>
  </p:cSld>
  <p:clrMapOvr>
    <a:masterClrMapping/>
  </p:clrMapOvr>
  <p:transition spd="slow"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E24F9-CAE7-4002-965A-EBCEA746DB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86240"/>
      </p:ext>
    </p:extLst>
  </p:cSld>
  <p:clrMapOvr>
    <a:masterClrMapping/>
  </p:clrMapOvr>
  <p:transition spd="slow"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92626-1503-4917-BC48-7D6DC6E6A3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3856"/>
      </p:ext>
    </p:extLst>
  </p:cSld>
  <p:clrMapOvr>
    <a:masterClrMapping/>
  </p:clrMapOvr>
  <p:transition spd="slow"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FF7926-2365-48BA-8D2B-CBFF0BFAA749}" type="slidenum">
              <a:rPr lang="en-US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5427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12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1.wdp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6904" y="404664"/>
            <a:ext cx="8928100" cy="2940050"/>
          </a:xfrm>
        </p:spPr>
        <p:txBody>
          <a:bodyPr/>
          <a:lstStyle/>
          <a:p>
            <a:pPr>
              <a:defRPr/>
            </a:pPr>
            <a:r>
              <a:rPr lang="en-GB" dirty="0"/>
              <a:t>Exploring Britain</a:t>
            </a:r>
            <a:br>
              <a:rPr lang="en-GB" dirty="0"/>
            </a:br>
            <a:br>
              <a:rPr lang="en-GB" sz="3200" dirty="0"/>
            </a:br>
            <a:r>
              <a:rPr lang="en-GB" sz="3600" dirty="0"/>
              <a:t>Boating South Part 2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Chapter 12</a:t>
            </a:r>
            <a:endParaRPr lang="en-US" sz="32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4077072"/>
            <a:ext cx="8208963" cy="2447925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Hampshire and Dorset to Lyme Regis</a:t>
            </a:r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r>
              <a:rPr lang="en-GB" dirty="0"/>
              <a:t> 30</a:t>
            </a:r>
            <a:r>
              <a:rPr lang="en-GB" baseline="30000" dirty="0"/>
              <a:t>th</a:t>
            </a:r>
            <a:r>
              <a:rPr lang="en-GB" dirty="0"/>
              <a:t> May to 2</a:t>
            </a:r>
            <a:r>
              <a:rPr lang="en-GB" baseline="30000" dirty="0"/>
              <a:t>nd</a:t>
            </a:r>
            <a:r>
              <a:rPr lang="en-GB" dirty="0"/>
              <a:t> October 2011</a:t>
            </a:r>
          </a:p>
          <a:p>
            <a:pPr eaLnBrk="1" hangingPunct="1">
              <a:defRPr/>
            </a:pP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1349516"/>
      </p:ext>
    </p:ext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676456" cy="836712"/>
          </a:xfrm>
        </p:spPr>
        <p:txBody>
          <a:bodyPr/>
          <a:lstStyle/>
          <a:p>
            <a:r>
              <a:rPr lang="en-GB" sz="2400" dirty="0"/>
              <a:t>The next section of Isle of Wight coastline is travelled</a:t>
            </a:r>
            <a:br>
              <a:rPr lang="en-GB" sz="2400" dirty="0"/>
            </a:br>
            <a:r>
              <a:rPr lang="en-GB" sz="2400" dirty="0"/>
              <a:t>on an excursion to Cowes.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612" r="308"/>
          <a:stretch/>
        </p:blipFill>
        <p:spPr>
          <a:xfrm>
            <a:off x="107504" y="949912"/>
            <a:ext cx="8814554" cy="5795158"/>
          </a:xfrm>
        </p:spPr>
      </p:pic>
    </p:spTree>
    <p:extLst>
      <p:ext uri="{BB962C8B-B14F-4D97-AF65-F5344CB8AC3E}">
        <p14:creationId xmlns:p14="http://schemas.microsoft.com/office/powerpoint/2010/main" val="3755921041"/>
      </p:ext>
    </p:extLst>
  </p:cSld>
  <p:clrMapOvr>
    <a:masterClrMapping/>
  </p:clrMapOvr>
  <p:transition spd="slow"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9182"/>
            <a:ext cx="9180512" cy="889538"/>
          </a:xfrm>
        </p:spPr>
        <p:txBody>
          <a:bodyPr/>
          <a:lstStyle/>
          <a:p>
            <a:r>
              <a:rPr lang="en-GB" sz="2400" dirty="0"/>
              <a:t>Passing, on our way, Queen Victoria’s favourite residence,</a:t>
            </a:r>
            <a:br>
              <a:rPr lang="en-GB" sz="2400" dirty="0"/>
            </a:br>
            <a:r>
              <a:rPr lang="en-GB" sz="2400" dirty="0"/>
              <a:t>Osborne House. She died here in 1901.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68" r="192" b="3636"/>
          <a:stretch/>
        </p:blipFill>
        <p:spPr>
          <a:xfrm>
            <a:off x="179512" y="1052736"/>
            <a:ext cx="8767264" cy="5625970"/>
          </a:xfrm>
        </p:spPr>
      </p:pic>
    </p:spTree>
    <p:extLst>
      <p:ext uri="{BB962C8B-B14F-4D97-AF65-F5344CB8AC3E}">
        <p14:creationId xmlns:p14="http://schemas.microsoft.com/office/powerpoint/2010/main" val="2962960104"/>
      </p:ext>
    </p:extLst>
  </p:cSld>
  <p:clrMapOvr>
    <a:masterClrMapping/>
  </p:clrMapOvr>
  <p:transition spd="slow" advClick="0" advTm="1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17"/>
            <a:ext cx="9144000" cy="538463"/>
          </a:xfrm>
        </p:spPr>
        <p:txBody>
          <a:bodyPr/>
          <a:lstStyle/>
          <a:p>
            <a:r>
              <a:rPr lang="en-GB" sz="2400" dirty="0"/>
              <a:t>Then comes attractive Cowes on the Medina River.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" r="-2" b="7407"/>
          <a:stretch/>
        </p:blipFill>
        <p:spPr>
          <a:xfrm>
            <a:off x="179512" y="612560"/>
            <a:ext cx="8804690" cy="6122384"/>
          </a:xfrm>
        </p:spPr>
      </p:pic>
    </p:spTree>
    <p:extLst>
      <p:ext uri="{BB962C8B-B14F-4D97-AF65-F5344CB8AC3E}">
        <p14:creationId xmlns:p14="http://schemas.microsoft.com/office/powerpoint/2010/main" val="2550474585"/>
      </p:ext>
    </p:extLst>
  </p:cSld>
  <p:clrMapOvr>
    <a:masterClrMapping/>
  </p:clrMapOvr>
  <p:transition spd="slow" advClick="0"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44624"/>
            <a:ext cx="9217024" cy="671736"/>
          </a:xfrm>
        </p:spPr>
        <p:txBody>
          <a:bodyPr/>
          <a:lstStyle/>
          <a:p>
            <a:r>
              <a:rPr lang="en-GB" sz="2400" dirty="0"/>
              <a:t>Also visiting today is replica tall ship HMS Bounty, on a world tour. (Sadly she will sink next year in rough seas off eastern USA).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0457" r="-164"/>
          <a:stretch/>
        </p:blipFill>
        <p:spPr>
          <a:xfrm>
            <a:off x="179512" y="824626"/>
            <a:ext cx="8824728" cy="5916742"/>
          </a:xfrm>
        </p:spPr>
      </p:pic>
    </p:spTree>
    <p:extLst>
      <p:ext uri="{BB962C8B-B14F-4D97-AF65-F5344CB8AC3E}">
        <p14:creationId xmlns:p14="http://schemas.microsoft.com/office/powerpoint/2010/main" val="3743125939"/>
      </p:ext>
    </p:extLst>
  </p:cSld>
  <p:clrMapOvr>
    <a:masterClrMapping/>
  </p:clrMapOvr>
  <p:transition spd="slow" advClick="0" advTm="1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692696"/>
          </a:xfrm>
        </p:spPr>
        <p:txBody>
          <a:bodyPr/>
          <a:lstStyle/>
          <a:p>
            <a:r>
              <a:rPr lang="en-GB" sz="2400" dirty="0"/>
              <a:t>But the best Solent trip was from here, Hill Head Harbour,</a:t>
            </a:r>
            <a:br>
              <a:rPr lang="en-GB" sz="2400" dirty="0"/>
            </a:br>
            <a:r>
              <a:rPr lang="en-GB" sz="2400" dirty="0"/>
              <a:t>where Alastair is loading the tender.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7" r="-120"/>
          <a:stretch/>
        </p:blipFill>
        <p:spPr>
          <a:xfrm>
            <a:off x="179512" y="770965"/>
            <a:ext cx="8767264" cy="5987913"/>
          </a:xfrm>
        </p:spPr>
      </p:pic>
    </p:spTree>
    <p:extLst>
      <p:ext uri="{BB962C8B-B14F-4D97-AF65-F5344CB8AC3E}">
        <p14:creationId xmlns:p14="http://schemas.microsoft.com/office/powerpoint/2010/main" val="1842586553"/>
      </p:ext>
    </p:extLst>
  </p:cSld>
  <p:clrMapOvr>
    <a:masterClrMapping/>
  </p:clrMapOvr>
  <p:transition spd="slow" advClick="0" advTm="1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476672"/>
          </a:xfrm>
        </p:spPr>
        <p:txBody>
          <a:bodyPr/>
          <a:lstStyle/>
          <a:p>
            <a:r>
              <a:rPr lang="en-GB" sz="2400" dirty="0"/>
              <a:t>Which takes us to his gaff rigged sloop, the black Memory.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" r="351" b="2915"/>
          <a:stretch/>
        </p:blipFill>
        <p:spPr>
          <a:xfrm>
            <a:off x="107504" y="548680"/>
            <a:ext cx="8912209" cy="6171716"/>
          </a:xfrm>
        </p:spPr>
      </p:pic>
    </p:spTree>
    <p:extLst>
      <p:ext uri="{BB962C8B-B14F-4D97-AF65-F5344CB8AC3E}">
        <p14:creationId xmlns:p14="http://schemas.microsoft.com/office/powerpoint/2010/main" val="2430176076"/>
      </p:ext>
    </p:extLst>
  </p:cSld>
  <p:clrMapOvr>
    <a:masterClrMapping/>
  </p:clrMapOvr>
  <p:transition spd="slow" advClick="0" advTm="1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60032" y="188640"/>
            <a:ext cx="3384376" cy="3024336"/>
          </a:xfrm>
        </p:spPr>
        <p:txBody>
          <a:bodyPr/>
          <a:lstStyle/>
          <a:p>
            <a:r>
              <a:rPr lang="en-GB" sz="2400" dirty="0"/>
              <a:t>And off we go, assisted by the outboard leaving the harbour.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01008"/>
            <a:ext cx="4326632" cy="324497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1"/>
            <a:ext cx="4320481" cy="324036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4320480" cy="3240360"/>
          </a:xfrm>
        </p:spPr>
      </p:pic>
    </p:spTree>
    <p:extLst>
      <p:ext uri="{BB962C8B-B14F-4D97-AF65-F5344CB8AC3E}">
        <p14:creationId xmlns:p14="http://schemas.microsoft.com/office/powerpoint/2010/main" val="3445993567"/>
      </p:ext>
    </p:extLst>
  </p:cSld>
  <p:clrMapOvr>
    <a:masterClrMapping/>
  </p:clrMapOvr>
  <p:transition spd="slow" advClick="0" advTm="1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16632"/>
            <a:ext cx="4392488" cy="2592288"/>
          </a:xfrm>
        </p:spPr>
        <p:txBody>
          <a:bodyPr/>
          <a:lstStyle/>
          <a:p>
            <a:r>
              <a:rPr lang="en-GB" sz="2400" dirty="0"/>
              <a:t>Hannah then hoists the sail and the William Bligh, (named after the captain of HMS Bounty), speeds towards</a:t>
            </a:r>
            <a:br>
              <a:rPr lang="en-GB" sz="2400" dirty="0"/>
            </a:br>
            <a:r>
              <a:rPr lang="en-GB" sz="2400" dirty="0"/>
              <a:t>the shipping lanes.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9" r="13593"/>
          <a:stretch/>
        </p:blipFill>
        <p:spPr>
          <a:xfrm>
            <a:off x="107504" y="170329"/>
            <a:ext cx="4249343" cy="6571039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t="-47" r="8766" b="-1"/>
          <a:stretch/>
        </p:blipFill>
        <p:spPr>
          <a:xfrm>
            <a:off x="4482354" y="2924944"/>
            <a:ext cx="4492410" cy="3822907"/>
          </a:xfrm>
        </p:spPr>
      </p:pic>
    </p:spTree>
    <p:extLst>
      <p:ext uri="{BB962C8B-B14F-4D97-AF65-F5344CB8AC3E}">
        <p14:creationId xmlns:p14="http://schemas.microsoft.com/office/powerpoint/2010/main" val="3240580971"/>
      </p:ext>
    </p:extLst>
  </p:cSld>
  <p:clrMapOvr>
    <a:masterClrMapping/>
  </p:clrMapOvr>
  <p:transition spd="slow" advClick="0" advTm="1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04664"/>
          </a:xfrm>
        </p:spPr>
        <p:txBody>
          <a:bodyPr/>
          <a:lstStyle/>
          <a:p>
            <a:r>
              <a:rPr lang="en-GB" sz="2400" dirty="0"/>
              <a:t>With Cowes to our left on this lovely morning.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r="-2" b="3170"/>
          <a:stretch/>
        </p:blipFill>
        <p:spPr>
          <a:xfrm>
            <a:off x="107504" y="462838"/>
            <a:ext cx="8857202" cy="6269366"/>
          </a:xfrm>
        </p:spPr>
      </p:pic>
    </p:spTree>
    <p:extLst>
      <p:ext uri="{BB962C8B-B14F-4D97-AF65-F5344CB8AC3E}">
        <p14:creationId xmlns:p14="http://schemas.microsoft.com/office/powerpoint/2010/main" val="3159396998"/>
      </p:ext>
    </p:extLst>
  </p:cSld>
  <p:clrMapOvr>
    <a:masterClrMapping/>
  </p:clrMapOvr>
  <p:transition spd="slow" advClick="0" advTm="1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sz="2400" dirty="0"/>
              <a:t>Hill Head and Lee-on-the-Solent recede into the distance</a:t>
            </a:r>
            <a:br>
              <a:rPr lang="en-GB" sz="2400" dirty="0"/>
            </a:br>
            <a:r>
              <a:rPr lang="en-GB" sz="2400" dirty="0"/>
              <a:t>as wind and tide speed us on our way.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1" r="200" b="4590"/>
          <a:stretch/>
        </p:blipFill>
        <p:spPr>
          <a:xfrm>
            <a:off x="107504" y="836712"/>
            <a:ext cx="8839272" cy="5898777"/>
          </a:xfrm>
        </p:spPr>
      </p:pic>
    </p:spTree>
    <p:extLst>
      <p:ext uri="{BB962C8B-B14F-4D97-AF65-F5344CB8AC3E}">
        <p14:creationId xmlns:p14="http://schemas.microsoft.com/office/powerpoint/2010/main" val="1654015315"/>
      </p:ext>
    </p:extLst>
  </p:cSld>
  <p:clrMapOvr>
    <a:masterClrMapping/>
  </p:clrMapOvr>
  <p:transition spd="slow" advClick="0" advTm="1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sz="2400" dirty="0"/>
              <a:t>We are back in Portsmouth with a picture taken by a</a:t>
            </a:r>
            <a:br>
              <a:rPr lang="en-GB" sz="2400" dirty="0"/>
            </a:br>
            <a:r>
              <a:rPr lang="en-GB" sz="2400" dirty="0"/>
              <a:t>crew member of a visiting American aircraft carrier.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r="302"/>
          <a:stretch/>
        </p:blipFill>
        <p:spPr>
          <a:xfrm>
            <a:off x="107504" y="815788"/>
            <a:ext cx="8902025" cy="5928412"/>
          </a:xfrm>
        </p:spPr>
      </p:pic>
    </p:spTree>
    <p:extLst>
      <p:ext uri="{BB962C8B-B14F-4D97-AF65-F5344CB8AC3E}">
        <p14:creationId xmlns:p14="http://schemas.microsoft.com/office/powerpoint/2010/main" val="171702821"/>
      </p:ext>
    </p:extLst>
  </p:cSld>
  <p:clrMapOvr>
    <a:masterClrMapping/>
  </p:clrMapOvr>
  <p:transition spd="slow" advClick="0" advTm="1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GB" sz="2400" dirty="0"/>
              <a:t>Fast moving Red Funnel ferries cross our bows.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01" r="8317" b="3323"/>
          <a:stretch/>
        </p:blipFill>
        <p:spPr>
          <a:xfrm>
            <a:off x="107505" y="656949"/>
            <a:ext cx="8876697" cy="6097922"/>
          </a:xfrm>
        </p:spPr>
      </p:pic>
    </p:spTree>
    <p:extLst>
      <p:ext uri="{BB962C8B-B14F-4D97-AF65-F5344CB8AC3E}">
        <p14:creationId xmlns:p14="http://schemas.microsoft.com/office/powerpoint/2010/main" val="3525188655"/>
      </p:ext>
    </p:extLst>
  </p:cSld>
  <p:clrMapOvr>
    <a:masterClrMapping/>
  </p:clrMapOvr>
  <p:transition spd="slow" advClick="0" advTm="1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692696"/>
          </a:xfrm>
        </p:spPr>
        <p:txBody>
          <a:bodyPr/>
          <a:lstStyle/>
          <a:p>
            <a:r>
              <a:rPr lang="en-GB" sz="2400" dirty="0"/>
              <a:t>As we reach Gurnard as start following the</a:t>
            </a:r>
            <a:br>
              <a:rPr lang="en-GB" sz="2400" dirty="0"/>
            </a:br>
            <a:r>
              <a:rPr lang="en-GB" sz="2400" dirty="0"/>
              <a:t>remoter northern shore of the Isle of Wight.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" t="8168" r="28" b="1950"/>
          <a:stretch/>
        </p:blipFill>
        <p:spPr>
          <a:xfrm>
            <a:off x="107504" y="761524"/>
            <a:ext cx="8886999" cy="5979844"/>
          </a:xfrm>
        </p:spPr>
      </p:pic>
    </p:spTree>
    <p:extLst>
      <p:ext uri="{BB962C8B-B14F-4D97-AF65-F5344CB8AC3E}">
        <p14:creationId xmlns:p14="http://schemas.microsoft.com/office/powerpoint/2010/main" val="3858878193"/>
      </p:ext>
    </p:extLst>
  </p:cSld>
  <p:clrMapOvr>
    <a:masterClrMapping/>
  </p:clrMapOvr>
  <p:transition spd="slow" advClick="0" advTm="1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20688"/>
          </a:xfrm>
        </p:spPr>
        <p:txBody>
          <a:bodyPr/>
          <a:lstStyle/>
          <a:p>
            <a:r>
              <a:rPr lang="en-GB" sz="2400" dirty="0"/>
              <a:t>We are heading for the field with the hedge down the</a:t>
            </a:r>
            <a:br>
              <a:rPr lang="en-GB" sz="2400" dirty="0"/>
            </a:br>
            <a:r>
              <a:rPr lang="en-GB" sz="2400" dirty="0"/>
              <a:t>middle of it, our marker for the Newtown River.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1" r="13289" b="9150"/>
          <a:stretch/>
        </p:blipFill>
        <p:spPr>
          <a:xfrm>
            <a:off x="107504" y="717176"/>
            <a:ext cx="8866168" cy="6046694"/>
          </a:xfrm>
        </p:spPr>
      </p:pic>
    </p:spTree>
    <p:extLst>
      <p:ext uri="{BB962C8B-B14F-4D97-AF65-F5344CB8AC3E}">
        <p14:creationId xmlns:p14="http://schemas.microsoft.com/office/powerpoint/2010/main" val="2442704402"/>
      </p:ext>
    </p:extLst>
  </p:cSld>
  <p:clrMapOvr>
    <a:masterClrMapping/>
  </p:clrMapOvr>
  <p:transition spd="slow" advClick="0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692696"/>
          </a:xfrm>
        </p:spPr>
        <p:txBody>
          <a:bodyPr/>
          <a:lstStyle/>
          <a:p>
            <a:r>
              <a:rPr lang="en-GB" sz="2400" dirty="0"/>
              <a:t>The Newtown River is in National Trust care and a magical</a:t>
            </a:r>
            <a:br>
              <a:rPr lang="en-GB" sz="2400" dirty="0"/>
            </a:br>
            <a:r>
              <a:rPr lang="en-GB" sz="2400" dirty="0"/>
              <a:t>spot as we head up Western Haven.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08" r="-3" b="5011"/>
          <a:stretch/>
        </p:blipFill>
        <p:spPr>
          <a:xfrm>
            <a:off x="179512" y="762000"/>
            <a:ext cx="8785194" cy="5955016"/>
          </a:xfrm>
        </p:spPr>
      </p:pic>
    </p:spTree>
    <p:extLst>
      <p:ext uri="{BB962C8B-B14F-4D97-AF65-F5344CB8AC3E}">
        <p14:creationId xmlns:p14="http://schemas.microsoft.com/office/powerpoint/2010/main" val="1408506925"/>
      </p:ext>
    </p:extLst>
  </p:cSld>
  <p:clrMapOvr>
    <a:masterClrMapping/>
  </p:clrMapOvr>
  <p:transition spd="slow" advClick="0" advTm="1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692696"/>
          </a:xfrm>
        </p:spPr>
        <p:txBody>
          <a:bodyPr/>
          <a:lstStyle/>
          <a:p>
            <a:r>
              <a:rPr lang="en-GB" sz="2400" dirty="0"/>
              <a:t>This woodland creek is accessible only at high tide and Alastair knows it well as he once ran water based activity camps here.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" r="100" b="4792"/>
          <a:stretch/>
        </p:blipFill>
        <p:spPr>
          <a:xfrm>
            <a:off x="179512" y="797859"/>
            <a:ext cx="8776229" cy="5928120"/>
          </a:xfrm>
        </p:spPr>
      </p:pic>
    </p:spTree>
    <p:extLst>
      <p:ext uri="{BB962C8B-B14F-4D97-AF65-F5344CB8AC3E}">
        <p14:creationId xmlns:p14="http://schemas.microsoft.com/office/powerpoint/2010/main" val="1185341055"/>
      </p:ext>
    </p:extLst>
  </p:cSld>
  <p:clrMapOvr>
    <a:masterClrMapping/>
  </p:clrMapOvr>
  <p:transition spd="slow" advClick="0"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6008" cy="548680"/>
          </a:xfrm>
        </p:spPr>
        <p:txBody>
          <a:bodyPr/>
          <a:lstStyle/>
          <a:p>
            <a:r>
              <a:rPr lang="en-GB" sz="2400" dirty="0"/>
              <a:t>And he found it fascinating to return after all those years.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34" r="33" b="3203"/>
          <a:stretch/>
        </p:blipFill>
        <p:spPr>
          <a:xfrm>
            <a:off x="179512" y="548680"/>
            <a:ext cx="8813168" cy="6179845"/>
          </a:xfrm>
        </p:spPr>
      </p:pic>
    </p:spTree>
    <p:extLst>
      <p:ext uri="{BB962C8B-B14F-4D97-AF65-F5344CB8AC3E}">
        <p14:creationId xmlns:p14="http://schemas.microsoft.com/office/powerpoint/2010/main" val="1223098239"/>
      </p:ext>
    </p:extLst>
  </p:cSld>
  <p:clrMapOvr>
    <a:masterClrMapping/>
  </p:clrMapOvr>
  <p:transition spd="slow" advClick="0" advTm="1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790636"/>
          </a:xfrm>
        </p:spPr>
        <p:txBody>
          <a:bodyPr/>
          <a:lstStyle/>
          <a:p>
            <a:r>
              <a:rPr lang="en-GB" sz="2400" dirty="0"/>
              <a:t>Another estuary arm led us to </a:t>
            </a:r>
            <a:r>
              <a:rPr lang="en-GB" sz="2400" dirty="0" err="1"/>
              <a:t>Shalfleet</a:t>
            </a:r>
            <a:r>
              <a:rPr lang="en-GB" sz="2400" dirty="0"/>
              <a:t> where an old stone jetty gave us this lunchtime mooring and a track to the local pub.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65" r="238" b="6078"/>
          <a:stretch/>
        </p:blipFill>
        <p:spPr>
          <a:xfrm>
            <a:off x="107505" y="815788"/>
            <a:ext cx="8848236" cy="5937630"/>
          </a:xfrm>
        </p:spPr>
      </p:pic>
    </p:spTree>
    <p:extLst>
      <p:ext uri="{BB962C8B-B14F-4D97-AF65-F5344CB8AC3E}">
        <p14:creationId xmlns:p14="http://schemas.microsoft.com/office/powerpoint/2010/main" val="930863272"/>
      </p:ext>
    </p:extLst>
  </p:cSld>
  <p:clrMapOvr>
    <a:masterClrMapping/>
  </p:clrMapOvr>
  <p:transition spd="slow" advClick="0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4624"/>
            <a:ext cx="2555776" cy="3240360"/>
          </a:xfrm>
        </p:spPr>
        <p:txBody>
          <a:bodyPr/>
          <a:lstStyle/>
          <a:p>
            <a:r>
              <a:rPr lang="en-GB" sz="2400" dirty="0"/>
              <a:t>We then returned to the Solent by </a:t>
            </a:r>
            <a:r>
              <a:rPr lang="en-GB" sz="2400" dirty="0" err="1"/>
              <a:t>Hamstead</a:t>
            </a:r>
            <a:r>
              <a:rPr lang="en-GB" sz="2400" dirty="0"/>
              <a:t> Ledge buoy.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4392489" cy="329436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" b="34133"/>
          <a:stretch/>
        </p:blipFill>
        <p:spPr>
          <a:xfrm>
            <a:off x="2555776" y="116631"/>
            <a:ext cx="6453753" cy="319162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368486" cy="3276365"/>
          </a:xfrm>
        </p:spPr>
      </p:pic>
    </p:spTree>
    <p:extLst>
      <p:ext uri="{BB962C8B-B14F-4D97-AF65-F5344CB8AC3E}">
        <p14:creationId xmlns:p14="http://schemas.microsoft.com/office/powerpoint/2010/main" val="545355238"/>
      </p:ext>
    </p:extLst>
  </p:cSld>
  <p:clrMapOvr>
    <a:masterClrMapping/>
  </p:clrMapOvr>
  <p:transition spd="slow" advClick="0" advTm="1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620688"/>
          </a:xfrm>
        </p:spPr>
        <p:txBody>
          <a:bodyPr/>
          <a:lstStyle/>
          <a:p>
            <a:r>
              <a:rPr lang="en-GB" sz="2400" dirty="0"/>
              <a:t>Jemma </a:t>
            </a:r>
            <a:r>
              <a:rPr lang="en-GB" sz="2400" dirty="0" err="1"/>
              <a:t>Puddleduck</a:t>
            </a:r>
            <a:r>
              <a:rPr lang="en-GB" sz="2400" dirty="0"/>
              <a:t>, one of the other yachts on the water today.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15" r="499" b="8099"/>
          <a:stretch/>
        </p:blipFill>
        <p:spPr>
          <a:xfrm>
            <a:off x="107504" y="692458"/>
            <a:ext cx="8903331" cy="6039028"/>
          </a:xfrm>
        </p:spPr>
      </p:pic>
    </p:spTree>
    <p:extLst>
      <p:ext uri="{BB962C8B-B14F-4D97-AF65-F5344CB8AC3E}">
        <p14:creationId xmlns:p14="http://schemas.microsoft.com/office/powerpoint/2010/main" val="1556019490"/>
      </p:ext>
    </p:extLst>
  </p:cSld>
  <p:clrMapOvr>
    <a:masterClrMapping/>
  </p:clrMapOvr>
  <p:transition spd="slow" advClick="0" advTm="1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9728"/>
          </a:xfrm>
        </p:spPr>
        <p:txBody>
          <a:bodyPr/>
          <a:lstStyle/>
          <a:p>
            <a:r>
              <a:rPr lang="en-GB" sz="2400" dirty="0"/>
              <a:t>And a busy, Rye registered trawler.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0" b="9586"/>
          <a:stretch/>
        </p:blipFill>
        <p:spPr>
          <a:xfrm>
            <a:off x="107504" y="632688"/>
            <a:ext cx="8928992" cy="6084617"/>
          </a:xfrm>
        </p:spPr>
      </p:pic>
    </p:spTree>
    <p:extLst>
      <p:ext uri="{BB962C8B-B14F-4D97-AF65-F5344CB8AC3E}">
        <p14:creationId xmlns:p14="http://schemas.microsoft.com/office/powerpoint/2010/main" val="958037762"/>
      </p:ext>
    </p:extLst>
  </p:cSld>
  <p:clrMapOvr>
    <a:masterClrMapping/>
  </p:clrMapOvr>
  <p:transition spd="slow"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56176" y="188640"/>
            <a:ext cx="2987824" cy="3312368"/>
          </a:xfrm>
        </p:spPr>
        <p:txBody>
          <a:bodyPr/>
          <a:lstStyle/>
          <a:p>
            <a:r>
              <a:rPr lang="en-GB" sz="2400" dirty="0"/>
              <a:t>Portsmouth Harbour was extra busy today with craft helping service</a:t>
            </a:r>
            <a:br>
              <a:rPr lang="en-GB" sz="2400" dirty="0"/>
            </a:br>
            <a:r>
              <a:rPr lang="en-GB" sz="2400" dirty="0"/>
              <a:t>this warship.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11421" r="351" b="16602"/>
          <a:stretch/>
        </p:blipFill>
        <p:spPr>
          <a:xfrm>
            <a:off x="107504" y="188640"/>
            <a:ext cx="6015317" cy="331694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27658" r="-6" b="26453"/>
          <a:stretch/>
        </p:blipFill>
        <p:spPr>
          <a:xfrm>
            <a:off x="107504" y="3717032"/>
            <a:ext cx="8794449" cy="3030071"/>
          </a:xfrm>
        </p:spPr>
      </p:pic>
    </p:spTree>
    <p:extLst>
      <p:ext uri="{BB962C8B-B14F-4D97-AF65-F5344CB8AC3E}">
        <p14:creationId xmlns:p14="http://schemas.microsoft.com/office/powerpoint/2010/main" val="2677948465"/>
      </p:ext>
    </p:extLst>
  </p:cSld>
  <p:clrMapOvr>
    <a:masterClrMapping/>
  </p:clrMapOvr>
  <p:transition spd="slow" advClick="0" advTm="1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17"/>
            <a:ext cx="9144000" cy="671736"/>
          </a:xfrm>
        </p:spPr>
        <p:txBody>
          <a:bodyPr/>
          <a:lstStyle/>
          <a:p>
            <a:r>
              <a:rPr lang="en-GB" sz="2400" dirty="0"/>
              <a:t>We are now at Hurst Castle and take a look at the spit</a:t>
            </a:r>
            <a:br>
              <a:rPr lang="en-GB" sz="2400" dirty="0"/>
            </a:br>
            <a:r>
              <a:rPr lang="en-GB" sz="2400" dirty="0"/>
              <a:t>before crossing back over to Yarmouth, Isle of Wight.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0966"/>
          <a:stretch/>
        </p:blipFill>
        <p:spPr>
          <a:xfrm>
            <a:off x="107504" y="764463"/>
            <a:ext cx="8928992" cy="5962614"/>
          </a:xfrm>
        </p:spPr>
      </p:pic>
    </p:spTree>
    <p:extLst>
      <p:ext uri="{BB962C8B-B14F-4D97-AF65-F5344CB8AC3E}">
        <p14:creationId xmlns:p14="http://schemas.microsoft.com/office/powerpoint/2010/main" val="3307766175"/>
      </p:ext>
    </p:extLst>
  </p:cSld>
  <p:clrMapOvr>
    <a:masterClrMapping/>
  </p:clrMapOvr>
  <p:transition spd="slow" advClick="0" advTm="1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6512" y="0"/>
            <a:ext cx="5616624" cy="620688"/>
          </a:xfrm>
        </p:spPr>
        <p:txBody>
          <a:bodyPr/>
          <a:lstStyle/>
          <a:p>
            <a:r>
              <a:rPr lang="en-GB" sz="2400" dirty="0"/>
              <a:t>And at Yarmouth I am put ashore,</a:t>
            </a:r>
            <a:br>
              <a:rPr lang="en-GB" sz="2400" dirty="0"/>
            </a:br>
            <a:r>
              <a:rPr lang="en-GB" sz="2400" dirty="0"/>
              <a:t>as the Bligh prepares to head home.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" r="-2" b="2312"/>
          <a:stretch/>
        </p:blipFill>
        <p:spPr>
          <a:xfrm>
            <a:off x="-13538" y="692696"/>
            <a:ext cx="9150321" cy="616530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23" r="2340"/>
          <a:stretch/>
        </p:blipFill>
        <p:spPr>
          <a:xfrm>
            <a:off x="5501680" y="0"/>
            <a:ext cx="3672408" cy="2498160"/>
          </a:xfrm>
        </p:spPr>
      </p:pic>
    </p:spTree>
    <p:extLst>
      <p:ext uri="{BB962C8B-B14F-4D97-AF65-F5344CB8AC3E}">
        <p14:creationId xmlns:p14="http://schemas.microsoft.com/office/powerpoint/2010/main" val="3459410534"/>
      </p:ext>
    </p:extLst>
  </p:cSld>
  <p:clrMapOvr>
    <a:masterClrMapping/>
  </p:clrMapOvr>
  <p:transition spd="slow" advClick="0" advTm="1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I bid farewell from the pier as, with perfect timing,</a:t>
            </a:r>
            <a:br>
              <a:rPr lang="en-GB" sz="2400" dirty="0"/>
            </a:br>
            <a:r>
              <a:rPr lang="en-GB" sz="2400" dirty="0"/>
              <a:t>William Bligh and Georg Stage set off into the sunset together.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1" r="12679" b="9804"/>
          <a:stretch/>
        </p:blipFill>
        <p:spPr>
          <a:xfrm>
            <a:off x="107504" y="764704"/>
            <a:ext cx="8850065" cy="5940897"/>
          </a:xfrm>
        </p:spPr>
      </p:pic>
    </p:spTree>
    <p:extLst>
      <p:ext uri="{BB962C8B-B14F-4D97-AF65-F5344CB8AC3E}">
        <p14:creationId xmlns:p14="http://schemas.microsoft.com/office/powerpoint/2010/main" val="1045280726"/>
      </p:ext>
    </p:extLst>
  </p:cSld>
  <p:clrMapOvr>
    <a:masterClrMapping/>
  </p:clrMapOvr>
  <p:transition spd="slow" advClick="0" advTm="1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764704"/>
          </a:xfrm>
        </p:spPr>
        <p:txBody>
          <a:bodyPr/>
          <a:lstStyle/>
          <a:p>
            <a:r>
              <a:rPr lang="en-GB" sz="2400" dirty="0"/>
              <a:t>It proved unexpectedly difficult to progress from Yarmouth as I arrive on a </a:t>
            </a:r>
            <a:r>
              <a:rPr lang="en-GB" sz="2400" dirty="0" err="1"/>
              <a:t>Lymington</a:t>
            </a:r>
            <a:r>
              <a:rPr lang="en-GB" sz="2400" dirty="0"/>
              <a:t> ferry intending to board the Waverley.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02" r="2730"/>
          <a:stretch/>
        </p:blipFill>
        <p:spPr>
          <a:xfrm>
            <a:off x="179512" y="834500"/>
            <a:ext cx="8813568" cy="5829165"/>
          </a:xfrm>
        </p:spPr>
      </p:pic>
    </p:spTree>
    <p:extLst>
      <p:ext uri="{BB962C8B-B14F-4D97-AF65-F5344CB8AC3E}">
        <p14:creationId xmlns:p14="http://schemas.microsoft.com/office/powerpoint/2010/main" val="355435398"/>
      </p:ext>
    </p:extLst>
  </p:cSld>
  <p:clrMapOvr>
    <a:masterClrMapping/>
  </p:clrMapOvr>
  <p:transition spd="slow" advClick="0" advTm="1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433048" cy="764704"/>
          </a:xfrm>
        </p:spPr>
        <p:txBody>
          <a:bodyPr/>
          <a:lstStyle/>
          <a:p>
            <a:r>
              <a:rPr lang="en-GB" sz="2400" dirty="0"/>
              <a:t>As my 4</a:t>
            </a:r>
            <a:r>
              <a:rPr lang="en-GB" sz="2400" baseline="30000" dirty="0"/>
              <a:t>th</a:t>
            </a:r>
            <a:r>
              <a:rPr lang="en-GB" sz="2400" dirty="0"/>
              <a:t> September 2011 trip became cancelled by bad weather.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" r="2250" b="-1"/>
          <a:stretch/>
        </p:blipFill>
        <p:spPr>
          <a:xfrm>
            <a:off x="179512" y="727969"/>
            <a:ext cx="8733669" cy="5951735"/>
          </a:xfrm>
        </p:spPr>
      </p:pic>
    </p:spTree>
    <p:extLst>
      <p:ext uri="{BB962C8B-B14F-4D97-AF65-F5344CB8AC3E}">
        <p14:creationId xmlns:p14="http://schemas.microsoft.com/office/powerpoint/2010/main" val="2349335440"/>
      </p:ext>
    </p:extLst>
  </p:cSld>
  <p:clrMapOvr>
    <a:masterClrMapping/>
  </p:clrMapOvr>
  <p:transition spd="slow" advClick="0" advTm="1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04664"/>
            <a:ext cx="5184576" cy="1563960"/>
          </a:xfrm>
        </p:spPr>
        <p:txBody>
          <a:bodyPr/>
          <a:lstStyle/>
          <a:p>
            <a:r>
              <a:rPr lang="en-GB" sz="2400" dirty="0"/>
              <a:t>But this did give me extra time with my parents, residents of </a:t>
            </a:r>
            <a:r>
              <a:rPr lang="en-GB" sz="2400" dirty="0" err="1"/>
              <a:t>Bonchurch</a:t>
            </a:r>
            <a:r>
              <a:rPr lang="en-GB" sz="2400" dirty="0"/>
              <a:t>, Isle of Wight, for over 30 years.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2" r="5040" b="22832"/>
          <a:stretch/>
        </p:blipFill>
        <p:spPr>
          <a:xfrm>
            <a:off x="179512" y="2564904"/>
            <a:ext cx="8805677" cy="41547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r="29096" b="13436"/>
          <a:stretch/>
        </p:blipFill>
        <p:spPr>
          <a:xfrm>
            <a:off x="5644374" y="116632"/>
            <a:ext cx="3303336" cy="2304256"/>
          </a:xfrm>
        </p:spPr>
      </p:pic>
    </p:spTree>
    <p:extLst>
      <p:ext uri="{BB962C8B-B14F-4D97-AF65-F5344CB8AC3E}">
        <p14:creationId xmlns:p14="http://schemas.microsoft.com/office/powerpoint/2010/main" val="3088541993"/>
      </p:ext>
    </p:extLst>
  </p:cSld>
  <p:clrMapOvr>
    <a:masterClrMapping/>
  </p:clrMapOvr>
  <p:transition spd="slow" advClick="0" advTm="1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3933056"/>
            <a:ext cx="3744416" cy="2808312"/>
          </a:xfrm>
        </p:spPr>
        <p:txBody>
          <a:bodyPr/>
          <a:lstStyle/>
          <a:p>
            <a:r>
              <a:rPr lang="en-GB" sz="2400" dirty="0"/>
              <a:t>And it was second time lucky with the Waverley  as we finally steam away from Yarmouth Pier on 15</a:t>
            </a:r>
            <a:r>
              <a:rPr lang="en-GB" sz="2400" baseline="30000" dirty="0"/>
              <a:t>th</a:t>
            </a:r>
            <a:r>
              <a:rPr lang="en-GB" sz="2400" dirty="0"/>
              <a:t> September 2011.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t="17430" r="-67" b="28025"/>
          <a:stretch/>
        </p:blipFill>
        <p:spPr>
          <a:xfrm>
            <a:off x="107504" y="188640"/>
            <a:ext cx="8848937" cy="361124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56" r="103" b="7260"/>
          <a:stretch/>
        </p:blipFill>
        <p:spPr>
          <a:xfrm>
            <a:off x="4139952" y="3933056"/>
            <a:ext cx="4826497" cy="2793232"/>
          </a:xfrm>
        </p:spPr>
      </p:pic>
    </p:spTree>
    <p:extLst>
      <p:ext uri="{BB962C8B-B14F-4D97-AF65-F5344CB8AC3E}">
        <p14:creationId xmlns:p14="http://schemas.microsoft.com/office/powerpoint/2010/main" val="1875878674"/>
      </p:ext>
    </p:extLst>
  </p:cSld>
  <p:clrMapOvr>
    <a:masterClrMapping/>
  </p:clrMapOvr>
  <p:transition spd="slow" advClick="0" advTm="1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4368" y="381000"/>
            <a:ext cx="1259632" cy="6072336"/>
          </a:xfrm>
        </p:spPr>
        <p:txBody>
          <a:bodyPr/>
          <a:lstStyle/>
          <a:p>
            <a:r>
              <a:rPr lang="en-GB" sz="2400" dirty="0"/>
              <a:t>To head down the Solent.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t="67" r="365" b="-1"/>
          <a:stretch/>
        </p:blipFill>
        <p:spPr>
          <a:xfrm>
            <a:off x="179512" y="116632"/>
            <a:ext cx="7698899" cy="6618303"/>
          </a:xfrm>
        </p:spPr>
      </p:pic>
    </p:spTree>
    <p:extLst>
      <p:ext uri="{BB962C8B-B14F-4D97-AF65-F5344CB8AC3E}">
        <p14:creationId xmlns:p14="http://schemas.microsoft.com/office/powerpoint/2010/main" val="4038131510"/>
      </p:ext>
    </p:extLst>
  </p:cSld>
  <p:clrMapOvr>
    <a:masterClrMapping/>
  </p:clrMapOvr>
  <p:transition spd="slow" advClick="0" advTm="1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6016" y="2780928"/>
            <a:ext cx="4248472" cy="1152128"/>
          </a:xfrm>
        </p:spPr>
        <p:txBody>
          <a:bodyPr/>
          <a:lstStyle/>
          <a:p>
            <a:r>
              <a:rPr lang="en-GB" sz="2400" dirty="0"/>
              <a:t>Past Hurst Castle</a:t>
            </a:r>
            <a:br>
              <a:rPr lang="en-GB" sz="2400" dirty="0"/>
            </a:br>
            <a:r>
              <a:rPr lang="en-GB" sz="2400" dirty="0"/>
              <a:t>and the Needles.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1477" r="217" b="52088"/>
          <a:stretch/>
        </p:blipFill>
        <p:spPr>
          <a:xfrm>
            <a:off x="179512" y="116632"/>
            <a:ext cx="8751424" cy="263889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" r="15254" b="2382"/>
          <a:stretch/>
        </p:blipFill>
        <p:spPr>
          <a:xfrm>
            <a:off x="179512" y="2924944"/>
            <a:ext cx="4392488" cy="379842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0" r="16345" b="17862"/>
          <a:stretch/>
        </p:blipFill>
        <p:spPr>
          <a:xfrm>
            <a:off x="4716016" y="4149080"/>
            <a:ext cx="4248471" cy="2545808"/>
          </a:xfrm>
        </p:spPr>
      </p:pic>
    </p:spTree>
    <p:extLst>
      <p:ext uri="{BB962C8B-B14F-4D97-AF65-F5344CB8AC3E}">
        <p14:creationId xmlns:p14="http://schemas.microsoft.com/office/powerpoint/2010/main" val="2400211992"/>
      </p:ext>
    </p:extLst>
  </p:cSld>
  <p:clrMapOvr>
    <a:masterClrMapping/>
  </p:clrMapOvr>
  <p:transition spd="slow" advClick="0" advTm="1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en-GB" sz="2400" dirty="0"/>
              <a:t>And shingle Hurst Beach to</a:t>
            </a:r>
            <a:br>
              <a:rPr lang="en-GB" sz="2400" dirty="0"/>
            </a:br>
            <a:r>
              <a:rPr lang="en-GB" sz="2400" dirty="0"/>
              <a:t>Milford on Sea and Christchurch Bay.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591" r="326" b="2008"/>
          <a:stretch/>
        </p:blipFill>
        <p:spPr>
          <a:xfrm>
            <a:off x="179512" y="781235"/>
            <a:ext cx="8760301" cy="5958890"/>
          </a:xfrm>
        </p:spPr>
      </p:pic>
    </p:spTree>
    <p:extLst>
      <p:ext uri="{BB962C8B-B14F-4D97-AF65-F5344CB8AC3E}">
        <p14:creationId xmlns:p14="http://schemas.microsoft.com/office/powerpoint/2010/main" val="2969206568"/>
      </p:ext>
    </p:extLst>
  </p:cSld>
  <p:clrMapOvr>
    <a:masterClrMapping/>
  </p:clrMapOvr>
  <p:transition spd="slow" advClick="0" advTm="1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3744"/>
          </a:xfrm>
        </p:spPr>
        <p:txBody>
          <a:bodyPr/>
          <a:lstStyle/>
          <a:p>
            <a:r>
              <a:rPr lang="en-GB" sz="2400" dirty="0"/>
              <a:t>As Jenny M passes sailing barge Alice and Danish</a:t>
            </a:r>
            <a:br>
              <a:rPr lang="en-GB" sz="2400" dirty="0"/>
            </a:br>
            <a:r>
              <a:rPr lang="en-GB" sz="2400" dirty="0"/>
              <a:t>tall ship Georg Stage on a trip to view the carrier.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" b="10918"/>
          <a:stretch/>
        </p:blipFill>
        <p:spPr>
          <a:xfrm>
            <a:off x="107504" y="807088"/>
            <a:ext cx="8856984" cy="5927439"/>
          </a:xfrm>
        </p:spPr>
      </p:pic>
    </p:spTree>
    <p:extLst>
      <p:ext uri="{BB962C8B-B14F-4D97-AF65-F5344CB8AC3E}">
        <p14:creationId xmlns:p14="http://schemas.microsoft.com/office/powerpoint/2010/main" val="773312107"/>
      </p:ext>
    </p:extLst>
  </p:cSld>
  <p:clrMapOvr>
    <a:masterClrMapping/>
  </p:clrMapOvr>
  <p:transition spd="slow" advClick="0" advTm="1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69"/>
            <a:ext cx="9144000" cy="671736"/>
          </a:xfrm>
        </p:spPr>
        <p:txBody>
          <a:bodyPr/>
          <a:lstStyle/>
          <a:p>
            <a:r>
              <a:rPr lang="en-GB" sz="2400" dirty="0"/>
              <a:t>Milford on Sea is beach hut land extraordinaire.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" t="2233" r="4792" b="11364"/>
          <a:stretch/>
        </p:blipFill>
        <p:spPr>
          <a:xfrm>
            <a:off x="107504" y="674704"/>
            <a:ext cx="8850065" cy="6067386"/>
          </a:xfrm>
        </p:spPr>
      </p:pic>
    </p:spTree>
    <p:extLst>
      <p:ext uri="{BB962C8B-B14F-4D97-AF65-F5344CB8AC3E}">
        <p14:creationId xmlns:p14="http://schemas.microsoft.com/office/powerpoint/2010/main" val="3508147440"/>
      </p:ext>
    </p:extLst>
  </p:cSld>
  <p:clrMapOvr>
    <a:masterClrMapping/>
  </p:clrMapOvr>
  <p:transition spd="slow" advClick="0" advTm="1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924"/>
            <a:ext cx="8229600" cy="453748"/>
          </a:xfrm>
        </p:spPr>
        <p:txBody>
          <a:bodyPr/>
          <a:lstStyle/>
          <a:p>
            <a:r>
              <a:rPr lang="en-GB" sz="2400" dirty="0"/>
              <a:t>We then curve round </a:t>
            </a:r>
            <a:r>
              <a:rPr lang="en-GB" sz="2400" dirty="0" err="1"/>
              <a:t>Hengistbury</a:t>
            </a:r>
            <a:r>
              <a:rPr lang="en-GB" sz="2400" dirty="0"/>
              <a:t> Head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21" r="38" b="4758"/>
          <a:stretch/>
        </p:blipFill>
        <p:spPr>
          <a:xfrm>
            <a:off x="179512" y="548680"/>
            <a:ext cx="8795812" cy="6145341"/>
          </a:xfrm>
        </p:spPr>
      </p:pic>
    </p:spTree>
    <p:extLst>
      <p:ext uri="{BB962C8B-B14F-4D97-AF65-F5344CB8AC3E}">
        <p14:creationId xmlns:p14="http://schemas.microsoft.com/office/powerpoint/2010/main" val="254112790"/>
      </p:ext>
    </p:extLst>
  </p:cSld>
  <p:clrMapOvr>
    <a:masterClrMapping/>
  </p:clrMapOvr>
  <p:transition spd="slow" advClick="0" advTm="1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361040" cy="648072"/>
          </a:xfrm>
        </p:spPr>
        <p:txBody>
          <a:bodyPr/>
          <a:lstStyle/>
          <a:p>
            <a:r>
              <a:rPr lang="en-GB" sz="2400" dirty="0"/>
              <a:t>And pass the small pier in the Bournemouth suburb of Boscombe.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145" r="-323" b="17620"/>
          <a:stretch/>
        </p:blipFill>
        <p:spPr>
          <a:xfrm>
            <a:off x="179512" y="900393"/>
            <a:ext cx="8894912" cy="5846389"/>
          </a:xfrm>
        </p:spPr>
      </p:pic>
    </p:spTree>
    <p:extLst>
      <p:ext uri="{BB962C8B-B14F-4D97-AF65-F5344CB8AC3E}">
        <p14:creationId xmlns:p14="http://schemas.microsoft.com/office/powerpoint/2010/main" val="4047397714"/>
      </p:ext>
    </p:extLst>
  </p:cSld>
  <p:clrMapOvr>
    <a:masterClrMapping/>
  </p:clrMapOvr>
  <p:transition spd="slow" advClick="0" advTm="1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404664"/>
          </a:xfrm>
        </p:spPr>
        <p:txBody>
          <a:bodyPr/>
          <a:lstStyle/>
          <a:p>
            <a:r>
              <a:rPr lang="en-GB" sz="2400" dirty="0"/>
              <a:t>Before preparing to call at tricky Bournemouth Pier itself.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" r="240" b="1319"/>
          <a:stretch/>
        </p:blipFill>
        <p:spPr>
          <a:xfrm>
            <a:off x="179512" y="476672"/>
            <a:ext cx="8778057" cy="6232124"/>
          </a:xfrm>
        </p:spPr>
      </p:pic>
    </p:spTree>
    <p:extLst>
      <p:ext uri="{BB962C8B-B14F-4D97-AF65-F5344CB8AC3E}">
        <p14:creationId xmlns:p14="http://schemas.microsoft.com/office/powerpoint/2010/main" val="669659320"/>
      </p:ext>
    </p:extLst>
  </p:cSld>
  <p:clrMapOvr>
    <a:masterClrMapping/>
  </p:clrMapOvr>
  <p:transition spd="slow" advClick="0" advTm="12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08104" y="4293096"/>
            <a:ext cx="3312368" cy="2448272"/>
          </a:xfrm>
        </p:spPr>
        <p:txBody>
          <a:bodyPr/>
          <a:lstStyle/>
          <a:p>
            <a:r>
              <a:rPr lang="en-GB" sz="2400" dirty="0"/>
              <a:t>Conditions need to be  just right for the Waverley to call here.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3761" r="198" b="26064"/>
          <a:stretch/>
        </p:blipFill>
        <p:spPr>
          <a:xfrm>
            <a:off x="107504" y="116632"/>
            <a:ext cx="8893467" cy="402158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187" r="-423" b="23576"/>
          <a:stretch/>
        </p:blipFill>
        <p:spPr>
          <a:xfrm>
            <a:off x="107504" y="4221088"/>
            <a:ext cx="5040560" cy="2565486"/>
          </a:xfrm>
        </p:spPr>
      </p:pic>
    </p:spTree>
    <p:extLst>
      <p:ext uri="{BB962C8B-B14F-4D97-AF65-F5344CB8AC3E}">
        <p14:creationId xmlns:p14="http://schemas.microsoft.com/office/powerpoint/2010/main" val="3349833476"/>
      </p:ext>
    </p:extLst>
  </p:cSld>
  <p:clrMapOvr>
    <a:masterClrMapping/>
  </p:clrMapOvr>
  <p:transition spd="slow" advClick="0" advTm="1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924"/>
            <a:ext cx="9108504" cy="453748"/>
          </a:xfrm>
        </p:spPr>
        <p:txBody>
          <a:bodyPr/>
          <a:lstStyle/>
          <a:p>
            <a:r>
              <a:rPr lang="en-GB" sz="2400" dirty="0"/>
              <a:t>And there were plenty of potential passengers waiting today.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42" r="78" b="1067"/>
          <a:stretch/>
        </p:blipFill>
        <p:spPr>
          <a:xfrm>
            <a:off x="179512" y="548680"/>
            <a:ext cx="8778057" cy="6179658"/>
          </a:xfrm>
        </p:spPr>
      </p:pic>
    </p:spTree>
    <p:extLst>
      <p:ext uri="{BB962C8B-B14F-4D97-AF65-F5344CB8AC3E}">
        <p14:creationId xmlns:p14="http://schemas.microsoft.com/office/powerpoint/2010/main" val="1876585121"/>
      </p:ext>
    </p:extLst>
  </p:cSld>
  <p:clrMapOvr>
    <a:masterClrMapping/>
  </p:clrMapOvr>
  <p:transition spd="slow" advClick="0" advTm="1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72608" cy="1728192"/>
          </a:xfrm>
        </p:spPr>
        <p:txBody>
          <a:bodyPr/>
          <a:lstStyle/>
          <a:p>
            <a:r>
              <a:rPr lang="en-GB" sz="2400" dirty="0"/>
              <a:t>The shallow </a:t>
            </a:r>
            <a:r>
              <a:rPr lang="en-GB" sz="2400" dirty="0" err="1"/>
              <a:t>draughted</a:t>
            </a:r>
            <a:r>
              <a:rPr lang="en-GB" sz="2400" dirty="0"/>
              <a:t> paddle steamer Waverley at Bournemouth Pier in the 21</a:t>
            </a:r>
            <a:r>
              <a:rPr lang="en-GB" sz="2400" baseline="30000" dirty="0"/>
              <a:t>st</a:t>
            </a:r>
            <a:r>
              <a:rPr lang="en-GB" sz="2400" dirty="0"/>
              <a:t> century is an incredible sight!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" t="2955" r="-74" b="13719"/>
          <a:stretch/>
        </p:blipFill>
        <p:spPr>
          <a:xfrm>
            <a:off x="5796136" y="116632"/>
            <a:ext cx="3135298" cy="193864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095" r="-57" b="15391"/>
          <a:stretch/>
        </p:blipFill>
        <p:spPr>
          <a:xfrm>
            <a:off x="179512" y="2201662"/>
            <a:ext cx="8778057" cy="4508134"/>
          </a:xfrm>
        </p:spPr>
      </p:pic>
    </p:spTree>
    <p:extLst>
      <p:ext uri="{BB962C8B-B14F-4D97-AF65-F5344CB8AC3E}">
        <p14:creationId xmlns:p14="http://schemas.microsoft.com/office/powerpoint/2010/main" val="3531427244"/>
      </p:ext>
    </p:extLst>
  </p:cSld>
  <p:clrMapOvr>
    <a:masterClrMapping/>
  </p:clrMapOvr>
  <p:transition spd="slow" advClick="0" advTm="12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7504" y="260648"/>
            <a:ext cx="3744416" cy="3264024"/>
          </a:xfrm>
        </p:spPr>
        <p:txBody>
          <a:bodyPr/>
          <a:lstStyle/>
          <a:p>
            <a:r>
              <a:rPr lang="en-GB" sz="2400" dirty="0"/>
              <a:t>We cast off</a:t>
            </a:r>
            <a:br>
              <a:rPr lang="en-GB" sz="2400" dirty="0"/>
            </a:br>
            <a:r>
              <a:rPr lang="en-GB" sz="2400" dirty="0"/>
              <a:t>and move on.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5" r="307" b="5860"/>
          <a:stretch/>
        </p:blipFill>
        <p:spPr>
          <a:xfrm>
            <a:off x="107504" y="3861048"/>
            <a:ext cx="4932806" cy="288622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 r="412" b="2910"/>
          <a:stretch/>
        </p:blipFill>
        <p:spPr>
          <a:xfrm>
            <a:off x="3923928" y="116632"/>
            <a:ext cx="5070138" cy="363318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67" y="3861048"/>
            <a:ext cx="3841733" cy="2881300"/>
          </a:xfrm>
        </p:spPr>
      </p:pic>
    </p:spTree>
    <p:extLst>
      <p:ext uri="{BB962C8B-B14F-4D97-AF65-F5344CB8AC3E}">
        <p14:creationId xmlns:p14="http://schemas.microsoft.com/office/powerpoint/2010/main" val="2355881331"/>
      </p:ext>
    </p:extLst>
  </p:cSld>
  <p:clrMapOvr>
    <a:masterClrMapping/>
  </p:clrMapOvr>
  <p:transition spd="slow" advClick="0" advTm="1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402593"/>
            <a:ext cx="9108504" cy="599728"/>
          </a:xfrm>
        </p:spPr>
        <p:txBody>
          <a:bodyPr/>
          <a:lstStyle/>
          <a:p>
            <a:r>
              <a:rPr lang="en-GB" sz="2400" dirty="0"/>
              <a:t>To leave Bournemouth and cross Poole Bay.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23520" r="59" b="41568"/>
          <a:stretch/>
        </p:blipFill>
        <p:spPr>
          <a:xfrm>
            <a:off x="179512" y="4101482"/>
            <a:ext cx="8778057" cy="2632045"/>
          </a:xfrm>
        </p:spPr>
      </p:pic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8" r="890" b="29325"/>
          <a:stretch/>
        </p:blipFill>
        <p:spPr bwMode="auto">
          <a:xfrm>
            <a:off x="179512" y="116632"/>
            <a:ext cx="8778057" cy="328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189311"/>
      </p:ext>
    </p:extLst>
  </p:cSld>
  <p:clrMapOvr>
    <a:masterClrMapping/>
  </p:clrMapOvr>
  <p:transition spd="slow" advClick="0" advTm="1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743744"/>
          </a:xfrm>
        </p:spPr>
        <p:txBody>
          <a:bodyPr/>
          <a:lstStyle/>
          <a:p>
            <a:r>
              <a:rPr lang="en-GB" sz="2400" dirty="0"/>
              <a:t>We reach Old Harry, the famous chalk stack at </a:t>
            </a:r>
            <a:r>
              <a:rPr lang="en-GB" sz="2400" dirty="0" err="1"/>
              <a:t>Handfast</a:t>
            </a:r>
            <a:r>
              <a:rPr lang="en-GB" sz="2400" dirty="0"/>
              <a:t> Point, </a:t>
            </a:r>
            <a:br>
              <a:rPr lang="en-GB" sz="2400" dirty="0"/>
            </a:br>
            <a:r>
              <a:rPr lang="en-GB" sz="2400" dirty="0"/>
              <a:t>a formation once connected to the Needles.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7" r="402" b="5752"/>
          <a:stretch/>
        </p:blipFill>
        <p:spPr>
          <a:xfrm>
            <a:off x="179512" y="807868"/>
            <a:ext cx="8778057" cy="5926583"/>
          </a:xfrm>
        </p:spPr>
      </p:pic>
    </p:spTree>
    <p:extLst>
      <p:ext uri="{BB962C8B-B14F-4D97-AF65-F5344CB8AC3E}">
        <p14:creationId xmlns:p14="http://schemas.microsoft.com/office/powerpoint/2010/main" val="2105648428"/>
      </p:ext>
    </p:extLst>
  </p:cSld>
  <p:clrMapOvr>
    <a:masterClrMapping/>
  </p:clrMapOvr>
  <p:transition spd="slow" advClick="0" advTm="1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64"/>
            <a:ext cx="9144000" cy="755739"/>
          </a:xfrm>
        </p:spPr>
        <p:txBody>
          <a:bodyPr/>
          <a:lstStyle/>
          <a:p>
            <a:r>
              <a:rPr lang="en-GB" sz="2400" dirty="0"/>
              <a:t>It is George Bush on its maiden voyage, one of the largest ships in the world with 5,500 crew. Maps, I was told, are everywhere.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188" r="58" b="6270"/>
          <a:stretch/>
        </p:blipFill>
        <p:spPr>
          <a:xfrm>
            <a:off x="179511" y="833718"/>
            <a:ext cx="8794159" cy="5843374"/>
          </a:xfrm>
        </p:spPr>
      </p:pic>
    </p:spTree>
    <p:extLst>
      <p:ext uri="{BB962C8B-B14F-4D97-AF65-F5344CB8AC3E}">
        <p14:creationId xmlns:p14="http://schemas.microsoft.com/office/powerpoint/2010/main" val="1203547738"/>
      </p:ext>
    </p:extLst>
  </p:cSld>
  <p:clrMapOvr>
    <a:masterClrMapping/>
  </p:clrMapOvr>
  <p:transition spd="slow" advClick="0" advTm="1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9728"/>
          </a:xfrm>
        </p:spPr>
        <p:txBody>
          <a:bodyPr/>
          <a:lstStyle/>
          <a:p>
            <a:r>
              <a:rPr lang="en-GB" sz="2400" dirty="0"/>
              <a:t>The chalk cliffs of Ballard Down leading us into Swanage.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" r="100" b="5105"/>
          <a:stretch/>
        </p:blipFill>
        <p:spPr>
          <a:xfrm>
            <a:off x="179512" y="683581"/>
            <a:ext cx="8804690" cy="6074050"/>
          </a:xfrm>
        </p:spPr>
      </p:pic>
    </p:spTree>
    <p:extLst>
      <p:ext uri="{BB962C8B-B14F-4D97-AF65-F5344CB8AC3E}">
        <p14:creationId xmlns:p14="http://schemas.microsoft.com/office/powerpoint/2010/main" val="3332835060"/>
      </p:ext>
    </p:extLst>
  </p:cSld>
  <p:clrMapOvr>
    <a:masterClrMapping/>
  </p:clrMapOvr>
  <p:transition spd="slow" advClick="0" advTm="1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55"/>
            <a:ext cx="9144000" cy="720080"/>
          </a:xfrm>
        </p:spPr>
        <p:txBody>
          <a:bodyPr/>
          <a:lstStyle/>
          <a:p>
            <a:r>
              <a:rPr lang="en-GB" sz="2400" dirty="0"/>
              <a:t>Where even more people are waiting to board.</a:t>
            </a:r>
            <a:br>
              <a:rPr lang="en-GB" sz="2400" dirty="0"/>
            </a:br>
            <a:r>
              <a:rPr lang="en-GB" sz="2400" dirty="0"/>
              <a:t>Waverley, in weather like this, is a big draw.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" t="-78" r="-323" b="14168"/>
          <a:stretch/>
        </p:blipFill>
        <p:spPr>
          <a:xfrm>
            <a:off x="154048" y="908720"/>
            <a:ext cx="8824219" cy="5836090"/>
          </a:xfrm>
        </p:spPr>
      </p:pic>
    </p:spTree>
    <p:extLst>
      <p:ext uri="{BB962C8B-B14F-4D97-AF65-F5344CB8AC3E}">
        <p14:creationId xmlns:p14="http://schemas.microsoft.com/office/powerpoint/2010/main" val="1163108620"/>
      </p:ext>
    </p:extLst>
  </p:cSld>
  <p:clrMapOvr>
    <a:masterClrMapping/>
  </p:clrMapOvr>
  <p:transition spd="slow" advClick="0" advTm="1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743744"/>
          </a:xfrm>
        </p:spPr>
        <p:txBody>
          <a:bodyPr/>
          <a:lstStyle/>
          <a:p>
            <a:r>
              <a:rPr lang="en-GB" sz="2400" dirty="0"/>
              <a:t>From Swanage we round </a:t>
            </a:r>
            <a:r>
              <a:rPr lang="en-GB" sz="2400" dirty="0" err="1"/>
              <a:t>Durlston</a:t>
            </a:r>
            <a:r>
              <a:rPr lang="en-GB" sz="2400" dirty="0"/>
              <a:t> Head to follow the</a:t>
            </a:r>
            <a:br>
              <a:rPr lang="en-GB" sz="2400" dirty="0"/>
            </a:br>
            <a:r>
              <a:rPr lang="en-GB" sz="2400" dirty="0"/>
              <a:t>spectacular cliffs of the Isle of Purbeck, an island only in name.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 r="140"/>
          <a:stretch/>
        </p:blipFill>
        <p:spPr>
          <a:xfrm>
            <a:off x="179512" y="781234"/>
            <a:ext cx="8786935" cy="5916465"/>
          </a:xfrm>
        </p:spPr>
      </p:pic>
    </p:spTree>
    <p:extLst>
      <p:ext uri="{BB962C8B-B14F-4D97-AF65-F5344CB8AC3E}">
        <p14:creationId xmlns:p14="http://schemas.microsoft.com/office/powerpoint/2010/main" val="2953657627"/>
      </p:ext>
    </p:extLst>
  </p:cSld>
  <p:clrMapOvr>
    <a:masterClrMapping/>
  </p:clrMapOvr>
  <p:transition spd="slow" advClick="0" advTm="1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538" y="0"/>
            <a:ext cx="9144000" cy="764704"/>
          </a:xfrm>
        </p:spPr>
        <p:txBody>
          <a:bodyPr/>
          <a:lstStyle/>
          <a:p>
            <a:r>
              <a:rPr lang="en-GB" sz="2400" dirty="0"/>
              <a:t>This is the Anvil Point light with Tilly Whim Caves below,</a:t>
            </a:r>
            <a:br>
              <a:rPr lang="en-GB" sz="2400" dirty="0"/>
            </a:br>
            <a:r>
              <a:rPr lang="en-GB" sz="2400" dirty="0"/>
              <a:t>once one of the many stone quarries around here.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644" r="952" b="791"/>
          <a:stretch/>
        </p:blipFill>
        <p:spPr>
          <a:xfrm>
            <a:off x="179512" y="772357"/>
            <a:ext cx="8786935" cy="5959134"/>
          </a:xfrm>
        </p:spPr>
      </p:pic>
    </p:spTree>
    <p:extLst>
      <p:ext uri="{BB962C8B-B14F-4D97-AF65-F5344CB8AC3E}">
        <p14:creationId xmlns:p14="http://schemas.microsoft.com/office/powerpoint/2010/main" val="2856995615"/>
      </p:ext>
    </p:extLst>
  </p:cSld>
  <p:clrMapOvr>
    <a:masterClrMapping/>
  </p:clrMapOvr>
  <p:transition spd="slow" advClick="0" advTm="1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00192" y="692696"/>
            <a:ext cx="2843808" cy="4320480"/>
          </a:xfrm>
        </p:spPr>
        <p:txBody>
          <a:bodyPr/>
          <a:lstStyle/>
          <a:p>
            <a:r>
              <a:rPr lang="en-GB" sz="2400" dirty="0"/>
              <a:t>We pass two more  quarries near </a:t>
            </a:r>
            <a:br>
              <a:rPr lang="en-GB" sz="2400" dirty="0"/>
            </a:br>
            <a:r>
              <a:rPr lang="en-GB" sz="2400" dirty="0"/>
              <a:t>Worth </a:t>
            </a:r>
            <a:r>
              <a:rPr lang="en-GB" sz="2400" dirty="0" err="1"/>
              <a:t>Matravers</a:t>
            </a:r>
            <a:r>
              <a:rPr lang="en-GB" sz="2400" dirty="0"/>
              <a:t>.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Dancing Ledge,</a:t>
            </a:r>
            <a:br>
              <a:rPr lang="en-GB" sz="2400" dirty="0"/>
            </a:br>
            <a:r>
              <a:rPr lang="en-GB" sz="2400" dirty="0"/>
              <a:t>mainly Purbeck Limestone.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And </a:t>
            </a:r>
            <a:r>
              <a:rPr lang="en-GB" sz="2400" dirty="0" err="1"/>
              <a:t>Whinspit</a:t>
            </a:r>
            <a:r>
              <a:rPr lang="en-GB" sz="2400" dirty="0"/>
              <a:t> quarry, mostly Portland Stone.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147" r="-240" b="18326"/>
          <a:stretch/>
        </p:blipFill>
        <p:spPr>
          <a:xfrm>
            <a:off x="107505" y="3751622"/>
            <a:ext cx="6192688" cy="298974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3" r="-4" b="14354"/>
          <a:stretch/>
        </p:blipFill>
        <p:spPr>
          <a:xfrm>
            <a:off x="107504" y="188640"/>
            <a:ext cx="6203429" cy="3351724"/>
          </a:xfrm>
        </p:spPr>
      </p:pic>
    </p:spTree>
    <p:extLst>
      <p:ext uri="{BB962C8B-B14F-4D97-AF65-F5344CB8AC3E}">
        <p14:creationId xmlns:p14="http://schemas.microsoft.com/office/powerpoint/2010/main" val="2067560290"/>
      </p:ext>
    </p:extLst>
  </p:cSld>
  <p:clrMapOvr>
    <a:masterClrMapping/>
  </p:clrMapOvr>
  <p:transition spd="slow" advClick="0" advTm="1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GB" sz="2400" dirty="0"/>
              <a:t>Disturbed water next round St </a:t>
            </a:r>
            <a:r>
              <a:rPr lang="en-GB" sz="2400" dirty="0" err="1"/>
              <a:t>Adhelm’s</a:t>
            </a:r>
            <a:r>
              <a:rPr lang="en-GB" sz="2400" dirty="0"/>
              <a:t> Head,</a:t>
            </a:r>
            <a:br>
              <a:rPr lang="en-GB" sz="2400" dirty="0"/>
            </a:br>
            <a:r>
              <a:rPr lang="en-GB" sz="2400" dirty="0"/>
              <a:t>definitely not a place to be in rough weather!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3" b="7172"/>
          <a:stretch/>
        </p:blipFill>
        <p:spPr>
          <a:xfrm>
            <a:off x="251520" y="692696"/>
            <a:ext cx="8652783" cy="6037564"/>
          </a:xfrm>
        </p:spPr>
      </p:pic>
    </p:spTree>
    <p:extLst>
      <p:ext uri="{BB962C8B-B14F-4D97-AF65-F5344CB8AC3E}">
        <p14:creationId xmlns:p14="http://schemas.microsoft.com/office/powerpoint/2010/main" val="1861722339"/>
      </p:ext>
    </p:extLst>
  </p:cSld>
  <p:clrMapOvr>
    <a:masterClrMapping/>
  </p:clrMapOvr>
  <p:transition spd="slow" advClick="0" advTm="1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4"/>
            <a:ext cx="9144000" cy="706269"/>
          </a:xfrm>
        </p:spPr>
        <p:txBody>
          <a:bodyPr/>
          <a:lstStyle/>
          <a:p>
            <a:r>
              <a:rPr lang="en-GB" sz="2400" dirty="0"/>
              <a:t>Then the </a:t>
            </a:r>
            <a:r>
              <a:rPr lang="en-GB" sz="2400" dirty="0" err="1"/>
              <a:t>Kimmeridge</a:t>
            </a:r>
            <a:r>
              <a:rPr lang="en-GB" sz="2400" dirty="0"/>
              <a:t> Cliffs on which a Nodding Donkey is patiently pumping away at oil reserves below.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 r="162" b="1654"/>
          <a:stretch/>
        </p:blipFill>
        <p:spPr>
          <a:xfrm>
            <a:off x="179512" y="764704"/>
            <a:ext cx="8788332" cy="5925359"/>
          </a:xfrm>
        </p:spPr>
      </p:pic>
    </p:spTree>
    <p:extLst>
      <p:ext uri="{BB962C8B-B14F-4D97-AF65-F5344CB8AC3E}">
        <p14:creationId xmlns:p14="http://schemas.microsoft.com/office/powerpoint/2010/main" val="871843403"/>
      </p:ext>
    </p:extLst>
  </p:cSld>
  <p:clrMapOvr>
    <a:masterClrMapping/>
  </p:clrMapOvr>
  <p:transition spd="slow" advClick="0" advTm="1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2924"/>
            <a:ext cx="9108504" cy="741780"/>
          </a:xfrm>
        </p:spPr>
        <p:txBody>
          <a:bodyPr/>
          <a:lstStyle/>
          <a:p>
            <a:r>
              <a:rPr lang="en-GB" sz="2400" dirty="0"/>
              <a:t>But trouble is ahead as, out of </a:t>
            </a:r>
            <a:r>
              <a:rPr lang="en-GB" sz="2400" dirty="0" err="1"/>
              <a:t>Worbarrow</a:t>
            </a:r>
            <a:r>
              <a:rPr lang="en-GB" sz="2400" dirty="0"/>
              <a:t> Bay comes a Range Safety Boat to steer us away from Lulworth tank range.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" r="202" b="4096"/>
          <a:stretch/>
        </p:blipFill>
        <p:spPr>
          <a:xfrm>
            <a:off x="179512" y="836712"/>
            <a:ext cx="8795812" cy="5859262"/>
          </a:xfrm>
        </p:spPr>
      </p:pic>
    </p:spTree>
    <p:extLst>
      <p:ext uri="{BB962C8B-B14F-4D97-AF65-F5344CB8AC3E}">
        <p14:creationId xmlns:p14="http://schemas.microsoft.com/office/powerpoint/2010/main" val="2260937027"/>
      </p:ext>
    </p:extLst>
  </p:cSld>
  <p:clrMapOvr>
    <a:masterClrMapping/>
  </p:clrMapOvr>
  <p:transition spd="slow" advClick="0" advTm="12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So </a:t>
            </a:r>
            <a:r>
              <a:rPr lang="en-GB" sz="2400" dirty="0" err="1"/>
              <a:t>Worbarrow</a:t>
            </a:r>
            <a:r>
              <a:rPr lang="en-GB" sz="2400" dirty="0"/>
              <a:t> Bay will be as far as we go on this particular </a:t>
            </a:r>
            <a:br>
              <a:rPr lang="en-GB" sz="2400" dirty="0"/>
            </a:br>
            <a:r>
              <a:rPr lang="en-GB" sz="2400" dirty="0"/>
              <a:t>trip, almost, but not quite, to Lulworth Cove.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20" r="-22" b="5106"/>
          <a:stretch/>
        </p:blipFill>
        <p:spPr>
          <a:xfrm>
            <a:off x="179511" y="763480"/>
            <a:ext cx="8786936" cy="5961107"/>
          </a:xfrm>
        </p:spPr>
      </p:pic>
    </p:spTree>
    <p:extLst>
      <p:ext uri="{BB962C8B-B14F-4D97-AF65-F5344CB8AC3E}">
        <p14:creationId xmlns:p14="http://schemas.microsoft.com/office/powerpoint/2010/main" val="3686126012"/>
      </p:ext>
    </p:extLst>
  </p:cSld>
  <p:clrMapOvr>
    <a:masterClrMapping/>
  </p:clrMapOvr>
  <p:transition spd="slow" advClick="0" advTm="12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As, with the Isle of Portland silhouetted behind,</a:t>
            </a:r>
            <a:br>
              <a:rPr lang="en-GB" sz="2400" dirty="0"/>
            </a:br>
            <a:r>
              <a:rPr lang="en-GB" sz="2400" dirty="0"/>
              <a:t>the Waverley turns for home.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56" r="-230" b="7564"/>
          <a:stretch/>
        </p:blipFill>
        <p:spPr>
          <a:xfrm>
            <a:off x="179512" y="805128"/>
            <a:ext cx="8784976" cy="5908363"/>
          </a:xfrm>
        </p:spPr>
      </p:pic>
    </p:spTree>
    <p:extLst>
      <p:ext uri="{BB962C8B-B14F-4D97-AF65-F5344CB8AC3E}">
        <p14:creationId xmlns:p14="http://schemas.microsoft.com/office/powerpoint/2010/main" val="2431328813"/>
      </p:ext>
    </p:extLst>
  </p:cSld>
  <p:clrMapOvr>
    <a:masterClrMapping/>
  </p:clrMapOvr>
  <p:transition spd="slow" advClick="0" advTm="1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84168" y="3284984"/>
            <a:ext cx="2987824" cy="3456384"/>
          </a:xfrm>
        </p:spPr>
        <p:txBody>
          <a:bodyPr/>
          <a:lstStyle/>
          <a:p>
            <a:r>
              <a:rPr lang="en-GB" sz="2400" dirty="0"/>
              <a:t>”I can get to where I eat and to where</a:t>
            </a:r>
            <a:br>
              <a:rPr lang="en-GB" sz="2400" dirty="0"/>
            </a:br>
            <a:r>
              <a:rPr lang="en-GB" sz="2400" dirty="0"/>
              <a:t>I sleep and to the flight deck and for everywhere else </a:t>
            </a:r>
            <a:br>
              <a:rPr lang="en-GB" sz="2400" dirty="0"/>
            </a:br>
            <a:r>
              <a:rPr lang="en-GB" sz="2400" dirty="0"/>
              <a:t>I need a map”</a:t>
            </a:r>
            <a:br>
              <a:rPr lang="en-GB" sz="2400" dirty="0"/>
            </a:br>
            <a:r>
              <a:rPr lang="en-GB" sz="2400" dirty="0"/>
              <a:t>was a comment of my photographer</a:t>
            </a:r>
            <a:br>
              <a:rPr lang="en-GB" sz="2400" dirty="0"/>
            </a:br>
            <a:r>
              <a:rPr lang="en-GB" sz="2400" dirty="0"/>
              <a:t>earlier today.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5" t="17565" r="8253" b="17001"/>
          <a:stretch/>
        </p:blipFill>
        <p:spPr>
          <a:xfrm>
            <a:off x="107504" y="3388659"/>
            <a:ext cx="5997461" cy="329440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4" t="2500" r="523" b="7390"/>
          <a:stretch/>
        </p:blipFill>
        <p:spPr>
          <a:xfrm>
            <a:off x="4737096" y="116632"/>
            <a:ext cx="4310036" cy="3096344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0" t="13211" r="8904" b="11190"/>
          <a:stretch/>
        </p:blipFill>
        <p:spPr>
          <a:xfrm>
            <a:off x="107504" y="116633"/>
            <a:ext cx="4446567" cy="3083768"/>
          </a:xfrm>
        </p:spPr>
      </p:pic>
    </p:spTree>
    <p:extLst>
      <p:ext uri="{BB962C8B-B14F-4D97-AF65-F5344CB8AC3E}">
        <p14:creationId xmlns:p14="http://schemas.microsoft.com/office/powerpoint/2010/main" val="2724798561"/>
      </p:ext>
    </p:extLst>
  </p:cSld>
  <p:clrMapOvr>
    <a:masterClrMapping/>
  </p:clrMapOvr>
  <p:transition spd="slow" advClick="0" advTm="1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And here comes </a:t>
            </a:r>
            <a:r>
              <a:rPr lang="en-GB" sz="2400" dirty="0" err="1"/>
              <a:t>Ros</a:t>
            </a:r>
            <a:r>
              <a:rPr lang="en-GB" sz="2400" dirty="0"/>
              <a:t> in </a:t>
            </a:r>
            <a:r>
              <a:rPr lang="en-GB" sz="2400" dirty="0" err="1"/>
              <a:t>Worbarrow</a:t>
            </a:r>
            <a:r>
              <a:rPr lang="en-GB" sz="2400" dirty="0"/>
              <a:t> Bay on 1</a:t>
            </a:r>
            <a:r>
              <a:rPr lang="en-GB" sz="2400" baseline="30000" dirty="0"/>
              <a:t>st</a:t>
            </a:r>
            <a:r>
              <a:rPr lang="en-GB" sz="2400" dirty="0"/>
              <a:t> October 2011.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55" r="119"/>
          <a:stretch/>
        </p:blipFill>
        <p:spPr>
          <a:xfrm>
            <a:off x="179512" y="736846"/>
            <a:ext cx="8760302" cy="5956175"/>
          </a:xfrm>
        </p:spPr>
      </p:pic>
    </p:spTree>
    <p:extLst>
      <p:ext uri="{BB962C8B-B14F-4D97-AF65-F5344CB8AC3E}">
        <p14:creationId xmlns:p14="http://schemas.microsoft.com/office/powerpoint/2010/main" val="887034068"/>
      </p:ext>
    </p:extLst>
  </p:cSld>
  <p:clrMapOvr>
    <a:masterClrMapping/>
  </p:clrMapOvr>
  <p:transition spd="slow" advClick="0" advTm="1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It is a Sunday and there is no range firing on a Sunday.</a:t>
            </a:r>
            <a:br>
              <a:rPr lang="en-GB" sz="2400" dirty="0"/>
            </a:br>
            <a:r>
              <a:rPr lang="en-GB" sz="2400" dirty="0"/>
              <a:t>This is also one of the finest days of the year.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224" r="-143"/>
          <a:stretch/>
        </p:blipFill>
        <p:spPr>
          <a:xfrm>
            <a:off x="179512" y="781234"/>
            <a:ext cx="8769179" cy="5896005"/>
          </a:xfrm>
        </p:spPr>
      </p:pic>
    </p:spTree>
    <p:extLst>
      <p:ext uri="{BB962C8B-B14F-4D97-AF65-F5344CB8AC3E}">
        <p14:creationId xmlns:p14="http://schemas.microsoft.com/office/powerpoint/2010/main" val="343897985"/>
      </p:ext>
    </p:extLst>
  </p:cSld>
  <p:clrMapOvr>
    <a:masterClrMapping/>
  </p:clrMapOvr>
  <p:transition spd="slow" advClick="0" advTm="1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As </a:t>
            </a:r>
            <a:r>
              <a:rPr lang="en-GB" sz="2400" dirty="0" err="1"/>
              <a:t>Ros</a:t>
            </a:r>
            <a:r>
              <a:rPr lang="en-GB" sz="2400" dirty="0"/>
              <a:t> heads for </a:t>
            </a:r>
            <a:r>
              <a:rPr lang="en-GB" sz="2400" dirty="0" err="1"/>
              <a:t>Lulworth</a:t>
            </a:r>
            <a:r>
              <a:rPr lang="en-GB" sz="2400" dirty="0"/>
              <a:t> Cove. We are aboard Sirius,</a:t>
            </a:r>
            <a:br>
              <a:rPr lang="en-GB" sz="2400" dirty="0"/>
            </a:br>
            <a:r>
              <a:rPr lang="en-GB" sz="2400" dirty="0"/>
              <a:t>a fast, twin engine cruiser, based in Weymouth.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" r="442" b="4891"/>
          <a:stretch/>
        </p:blipFill>
        <p:spPr>
          <a:xfrm>
            <a:off x="179513" y="763480"/>
            <a:ext cx="8760302" cy="5961108"/>
          </a:xfrm>
        </p:spPr>
      </p:pic>
    </p:spTree>
    <p:extLst>
      <p:ext uri="{BB962C8B-B14F-4D97-AF65-F5344CB8AC3E}">
        <p14:creationId xmlns:p14="http://schemas.microsoft.com/office/powerpoint/2010/main" val="3387424620"/>
      </p:ext>
    </p:extLst>
  </p:cSld>
  <p:clrMapOvr>
    <a:masterClrMapping/>
  </p:clrMapOvr>
  <p:transition spd="slow" advClick="0" advTm="12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GB" sz="2400" dirty="0"/>
              <a:t>Our Skipper is </a:t>
            </a:r>
            <a:r>
              <a:rPr lang="en-GB" sz="2400" dirty="0" err="1"/>
              <a:t>Euan</a:t>
            </a:r>
            <a:r>
              <a:rPr lang="en-GB" sz="2400" dirty="0"/>
              <a:t> McNair, who is also an instructor.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" t="17301" r="9888" b="2265"/>
          <a:stretch/>
        </p:blipFill>
        <p:spPr>
          <a:xfrm>
            <a:off x="150920" y="908721"/>
            <a:ext cx="4881731" cy="578504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3861048"/>
            <a:ext cx="3816425" cy="286231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720"/>
            <a:ext cx="3793728" cy="2845296"/>
          </a:xfrm>
        </p:spPr>
      </p:pic>
    </p:spTree>
    <p:extLst>
      <p:ext uri="{BB962C8B-B14F-4D97-AF65-F5344CB8AC3E}">
        <p14:creationId xmlns:p14="http://schemas.microsoft.com/office/powerpoint/2010/main" val="1077002735"/>
      </p:ext>
    </p:extLst>
  </p:cSld>
  <p:clrMapOvr>
    <a:masterClrMapping/>
  </p:clrMapOvr>
  <p:transition spd="slow" advClick="0" advTm="14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504" y="0"/>
            <a:ext cx="8964488" cy="671736"/>
          </a:xfrm>
        </p:spPr>
        <p:txBody>
          <a:bodyPr/>
          <a:lstStyle/>
          <a:p>
            <a:r>
              <a:rPr lang="en-GB" sz="2400" dirty="0"/>
              <a:t>We then reach Stair Hole, a </a:t>
            </a:r>
            <a:r>
              <a:rPr lang="en-GB" sz="2400" dirty="0" err="1"/>
              <a:t>Lulworth</a:t>
            </a:r>
            <a:r>
              <a:rPr lang="en-GB" sz="2400" dirty="0"/>
              <a:t> Cove in the making as the sea is just breaking through the outer band of harder rock.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" r="176" b="4675"/>
          <a:stretch/>
        </p:blipFill>
        <p:spPr>
          <a:xfrm>
            <a:off x="179511" y="754602"/>
            <a:ext cx="8813569" cy="5952230"/>
          </a:xfrm>
        </p:spPr>
      </p:pic>
    </p:spTree>
    <p:extLst>
      <p:ext uri="{BB962C8B-B14F-4D97-AF65-F5344CB8AC3E}">
        <p14:creationId xmlns:p14="http://schemas.microsoft.com/office/powerpoint/2010/main" val="3916221988"/>
      </p:ext>
    </p:extLst>
  </p:cSld>
  <p:clrMapOvr>
    <a:masterClrMapping/>
  </p:clrMapOvr>
  <p:transition spd="slow" advClick="0" advTm="12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/>
          <a:lstStyle/>
          <a:p>
            <a:r>
              <a:rPr lang="en-GB" sz="2400" dirty="0"/>
              <a:t>This is spectacular coastline and fantastic to view it like this.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16" r="149" b="6803"/>
          <a:stretch/>
        </p:blipFill>
        <p:spPr>
          <a:xfrm>
            <a:off x="179512" y="548680"/>
            <a:ext cx="8751424" cy="6118450"/>
          </a:xfrm>
        </p:spPr>
      </p:pic>
    </p:spTree>
    <p:extLst>
      <p:ext uri="{BB962C8B-B14F-4D97-AF65-F5344CB8AC3E}">
        <p14:creationId xmlns:p14="http://schemas.microsoft.com/office/powerpoint/2010/main" val="524322149"/>
      </p:ext>
    </p:extLst>
  </p:cSld>
  <p:clrMapOvr>
    <a:masterClrMapping/>
  </p:clrMapOvr>
  <p:transition spd="slow" advClick="0" advTm="12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328"/>
            <a:ext cx="9144000" cy="724024"/>
          </a:xfrm>
        </p:spPr>
        <p:txBody>
          <a:bodyPr/>
          <a:lstStyle/>
          <a:p>
            <a:r>
              <a:rPr lang="en-GB" sz="2400" dirty="0"/>
              <a:t>We call in at Man o’ War Cove, again protected</a:t>
            </a:r>
            <a:br>
              <a:rPr lang="en-GB" sz="2400" dirty="0"/>
            </a:br>
            <a:r>
              <a:rPr lang="en-GB" sz="2400" dirty="0"/>
              <a:t>by an outer band of Portland Stone.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" r="-84" b="6807"/>
          <a:stretch/>
        </p:blipFill>
        <p:spPr>
          <a:xfrm>
            <a:off x="179512" y="764704"/>
            <a:ext cx="8778057" cy="5903413"/>
          </a:xfrm>
        </p:spPr>
      </p:pic>
    </p:spTree>
    <p:extLst>
      <p:ext uri="{BB962C8B-B14F-4D97-AF65-F5344CB8AC3E}">
        <p14:creationId xmlns:p14="http://schemas.microsoft.com/office/powerpoint/2010/main" val="3011737682"/>
      </p:ext>
    </p:extLst>
  </p:cSld>
  <p:clrMapOvr>
    <a:masterClrMapping/>
  </p:clrMapOvr>
  <p:transition spd="slow" advClick="0" advTm="12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04664"/>
          </a:xfrm>
        </p:spPr>
        <p:txBody>
          <a:bodyPr/>
          <a:lstStyle/>
          <a:p>
            <a:r>
              <a:rPr lang="en-GB" sz="2400" dirty="0"/>
              <a:t>Then, just round the corner, famous </a:t>
            </a:r>
            <a:r>
              <a:rPr lang="en-GB" sz="2400" dirty="0" err="1"/>
              <a:t>Durdle</a:t>
            </a:r>
            <a:r>
              <a:rPr lang="en-GB" sz="2400" dirty="0"/>
              <a:t> Door.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" b="3596"/>
          <a:stretch/>
        </p:blipFill>
        <p:spPr>
          <a:xfrm>
            <a:off x="179512" y="476672"/>
            <a:ext cx="8846883" cy="6255806"/>
          </a:xfrm>
        </p:spPr>
      </p:pic>
    </p:spTree>
    <p:extLst>
      <p:ext uri="{BB962C8B-B14F-4D97-AF65-F5344CB8AC3E}">
        <p14:creationId xmlns:p14="http://schemas.microsoft.com/office/powerpoint/2010/main" val="1896782551"/>
      </p:ext>
    </p:extLst>
  </p:cSld>
  <p:clrMapOvr>
    <a:masterClrMapping/>
  </p:clrMapOvr>
  <p:transition spd="slow" advClick="0" advTm="12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en-GB" sz="2400" dirty="0"/>
              <a:t>As we drift behind the spectacular arch.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439" r="78" b="2130"/>
          <a:stretch/>
        </p:blipFill>
        <p:spPr>
          <a:xfrm>
            <a:off x="179512" y="620688"/>
            <a:ext cx="8778057" cy="6090081"/>
          </a:xfrm>
        </p:spPr>
      </p:pic>
    </p:spTree>
    <p:extLst>
      <p:ext uri="{BB962C8B-B14F-4D97-AF65-F5344CB8AC3E}">
        <p14:creationId xmlns:p14="http://schemas.microsoft.com/office/powerpoint/2010/main" val="2108352899"/>
      </p:ext>
    </p:extLst>
  </p:cSld>
  <p:clrMapOvr>
    <a:masterClrMapping/>
  </p:clrMapOvr>
  <p:transition spd="slow" advClick="0" advTm="12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GB" sz="2400" dirty="0"/>
              <a:t>Wonderful chalk cliffs then follow to Bat’s Head and Bat’s Hole.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03" r="78" b="931"/>
          <a:stretch/>
        </p:blipFill>
        <p:spPr>
          <a:xfrm>
            <a:off x="179512" y="620688"/>
            <a:ext cx="8778057" cy="6098959"/>
          </a:xfrm>
        </p:spPr>
      </p:pic>
    </p:spTree>
    <p:extLst>
      <p:ext uri="{BB962C8B-B14F-4D97-AF65-F5344CB8AC3E}">
        <p14:creationId xmlns:p14="http://schemas.microsoft.com/office/powerpoint/2010/main" val="1521047016"/>
      </p:ext>
    </p:extLst>
  </p:cSld>
  <p:clrMapOvr>
    <a:masterClrMapping/>
  </p:clrMapOvr>
  <p:transition spd="slow" advClick="0" advTm="1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180512" cy="764704"/>
          </a:xfrm>
        </p:spPr>
        <p:txBody>
          <a:bodyPr/>
          <a:lstStyle/>
          <a:p>
            <a:r>
              <a:rPr lang="en-GB" sz="2400" dirty="0"/>
              <a:t>Powered by 2 nuclear reactors there are over 90 aircraft on board and the ship can apparently stay out at sea for 20 years!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r="170"/>
          <a:stretch/>
        </p:blipFill>
        <p:spPr>
          <a:xfrm>
            <a:off x="179513" y="852256"/>
            <a:ext cx="8707035" cy="5829771"/>
          </a:xfrm>
        </p:spPr>
      </p:pic>
    </p:spTree>
    <p:extLst>
      <p:ext uri="{BB962C8B-B14F-4D97-AF65-F5344CB8AC3E}">
        <p14:creationId xmlns:p14="http://schemas.microsoft.com/office/powerpoint/2010/main" val="394043879"/>
      </p:ext>
    </p:extLst>
  </p:cSld>
  <p:clrMapOvr>
    <a:masterClrMapping/>
  </p:clrMapOvr>
  <p:transition spd="slow" advClick="0" advTm="12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en-GB" sz="2400" dirty="0"/>
              <a:t>Bat’s Hole beach is only accessible by boat.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" r="630" b="8310"/>
          <a:stretch/>
        </p:blipFill>
        <p:spPr>
          <a:xfrm>
            <a:off x="179512" y="620688"/>
            <a:ext cx="8786935" cy="6090830"/>
          </a:xfrm>
        </p:spPr>
      </p:pic>
    </p:spTree>
    <p:extLst>
      <p:ext uri="{BB962C8B-B14F-4D97-AF65-F5344CB8AC3E}">
        <p14:creationId xmlns:p14="http://schemas.microsoft.com/office/powerpoint/2010/main" val="2914534548"/>
      </p:ext>
    </p:extLst>
  </p:cSld>
  <p:clrMapOvr>
    <a:masterClrMapping/>
  </p:clrMapOvr>
  <p:transition spd="slow" advClick="0" advTm="12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548680"/>
          </a:xfrm>
        </p:spPr>
        <p:txBody>
          <a:bodyPr/>
          <a:lstStyle/>
          <a:p>
            <a:r>
              <a:rPr lang="en-GB" sz="2400" dirty="0"/>
              <a:t>We then increase speed and head for Weymouth.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220"/>
          <a:stretch/>
        </p:blipFill>
        <p:spPr>
          <a:xfrm>
            <a:off x="179512" y="550416"/>
            <a:ext cx="8751424" cy="6106108"/>
          </a:xfrm>
        </p:spPr>
      </p:pic>
    </p:spTree>
    <p:extLst>
      <p:ext uri="{BB962C8B-B14F-4D97-AF65-F5344CB8AC3E}">
        <p14:creationId xmlns:p14="http://schemas.microsoft.com/office/powerpoint/2010/main" val="1917816816"/>
      </p:ext>
    </p:extLst>
  </p:cSld>
  <p:clrMapOvr>
    <a:masterClrMapping/>
  </p:clrMapOvr>
  <p:transition spd="slow" advClick="0" advTm="12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60032" y="116632"/>
            <a:ext cx="3826768" cy="2448272"/>
          </a:xfrm>
        </p:spPr>
        <p:txBody>
          <a:bodyPr/>
          <a:lstStyle/>
          <a:p>
            <a:r>
              <a:rPr lang="en-GB" sz="2400" dirty="0"/>
              <a:t>Passing </a:t>
            </a:r>
            <a:r>
              <a:rPr lang="en-GB" sz="2400" dirty="0" err="1"/>
              <a:t>Osmington</a:t>
            </a:r>
            <a:r>
              <a:rPr lang="en-GB" sz="2400" dirty="0"/>
              <a:t> Mills</a:t>
            </a:r>
            <a:br>
              <a:rPr lang="en-GB" sz="2400" dirty="0"/>
            </a:br>
            <a:r>
              <a:rPr lang="en-GB" sz="2400" dirty="0"/>
              <a:t> as the Dorset coastline becomes gentler.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4" r="54" b="19896"/>
          <a:stretch/>
        </p:blipFill>
        <p:spPr>
          <a:xfrm>
            <a:off x="179512" y="2867487"/>
            <a:ext cx="8795812" cy="379792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 r="1456" b="10494"/>
          <a:stretch/>
        </p:blipFill>
        <p:spPr>
          <a:xfrm>
            <a:off x="179512" y="99803"/>
            <a:ext cx="4320480" cy="2578533"/>
          </a:xfrm>
        </p:spPr>
      </p:pic>
    </p:spTree>
    <p:extLst>
      <p:ext uri="{BB962C8B-B14F-4D97-AF65-F5344CB8AC3E}">
        <p14:creationId xmlns:p14="http://schemas.microsoft.com/office/powerpoint/2010/main" val="758592336"/>
      </p:ext>
    </p:extLst>
  </p:cSld>
  <p:clrMapOvr>
    <a:masterClrMapping/>
  </p:clrMapOvr>
  <p:transition spd="slow" advClick="0" advTm="12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504" y="3190052"/>
            <a:ext cx="2915816" cy="3667948"/>
          </a:xfrm>
        </p:spPr>
        <p:txBody>
          <a:bodyPr/>
          <a:lstStyle/>
          <a:p>
            <a:r>
              <a:rPr lang="en-GB" sz="2400" dirty="0"/>
              <a:t>And Weymouth ahead as we curve into the river </a:t>
            </a:r>
            <a:br>
              <a:rPr lang="en-GB" sz="2400" dirty="0"/>
            </a:br>
            <a:r>
              <a:rPr lang="en-GB" sz="2400" dirty="0"/>
              <a:t>mouth that forms </a:t>
            </a:r>
            <a:br>
              <a:rPr lang="en-GB" sz="2400" dirty="0"/>
            </a:br>
            <a:r>
              <a:rPr lang="en-GB" sz="2400" dirty="0"/>
              <a:t>Weymouth Harbour.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769" r="-190" b="35267"/>
          <a:stretch/>
        </p:blipFill>
        <p:spPr>
          <a:xfrm>
            <a:off x="179512" y="188640"/>
            <a:ext cx="8798787" cy="289574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 r="78" b="11852"/>
          <a:stretch/>
        </p:blipFill>
        <p:spPr>
          <a:xfrm>
            <a:off x="3131840" y="3197858"/>
            <a:ext cx="5835607" cy="3530452"/>
          </a:xfrm>
        </p:spPr>
      </p:pic>
    </p:spTree>
    <p:extLst>
      <p:ext uri="{BB962C8B-B14F-4D97-AF65-F5344CB8AC3E}">
        <p14:creationId xmlns:p14="http://schemas.microsoft.com/office/powerpoint/2010/main" val="2481930990"/>
      </p:ext>
    </p:extLst>
  </p:cSld>
  <p:clrMapOvr>
    <a:masterClrMapping/>
  </p:clrMapOvr>
  <p:transition spd="slow" advClick="0" advTm="12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We enjoy bustling Weymouth as we head under</a:t>
            </a:r>
            <a:br>
              <a:rPr lang="en-GB" sz="2400" dirty="0"/>
            </a:br>
            <a:r>
              <a:rPr lang="en-GB" sz="2400" dirty="0"/>
              <a:t>Town Bridge and into the marina. 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4" r="355" b="10195"/>
          <a:stretch/>
        </p:blipFill>
        <p:spPr>
          <a:xfrm>
            <a:off x="4788024" y="764704"/>
            <a:ext cx="4161669" cy="254789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89" b="2532"/>
          <a:stretch/>
        </p:blipFill>
        <p:spPr>
          <a:xfrm>
            <a:off x="179512" y="3429000"/>
            <a:ext cx="4445754" cy="324700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" r="4237"/>
          <a:stretch/>
        </p:blipFill>
        <p:spPr>
          <a:xfrm>
            <a:off x="4788024" y="3429000"/>
            <a:ext cx="4161654" cy="3252684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5" r="-177" b="9368"/>
          <a:stretch/>
        </p:blipFill>
        <p:spPr>
          <a:xfrm>
            <a:off x="179512" y="764704"/>
            <a:ext cx="4472387" cy="2546667"/>
          </a:xfrm>
        </p:spPr>
      </p:pic>
    </p:spTree>
    <p:extLst>
      <p:ext uri="{BB962C8B-B14F-4D97-AF65-F5344CB8AC3E}">
        <p14:creationId xmlns:p14="http://schemas.microsoft.com/office/powerpoint/2010/main" val="1412394786"/>
      </p:ext>
    </p:extLst>
  </p:cSld>
  <p:clrMapOvr>
    <a:masterClrMapping/>
  </p:clrMapOvr>
  <p:transition spd="slow" advClick="0" advTm="12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504056"/>
          </a:xfrm>
        </p:spPr>
        <p:txBody>
          <a:bodyPr/>
          <a:lstStyle/>
          <a:p>
            <a:r>
              <a:rPr lang="en-GB" sz="2400" dirty="0"/>
              <a:t>As we now depart for Lyme Regis.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" y="828832"/>
            <a:ext cx="8868803" cy="5912536"/>
          </a:xfrm>
        </p:spPr>
      </p:pic>
    </p:spTree>
    <p:extLst>
      <p:ext uri="{BB962C8B-B14F-4D97-AF65-F5344CB8AC3E}">
        <p14:creationId xmlns:p14="http://schemas.microsoft.com/office/powerpoint/2010/main" val="3795603196"/>
      </p:ext>
    </p:extLst>
  </p:cSld>
  <p:clrMapOvr>
    <a:masterClrMapping/>
  </p:clrMapOvr>
  <p:transition spd="slow" advClick="0" advTm="12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89032" cy="620688"/>
          </a:xfrm>
        </p:spPr>
        <p:txBody>
          <a:bodyPr/>
          <a:lstStyle/>
          <a:p>
            <a:r>
              <a:rPr lang="en-GB" sz="2400" dirty="0"/>
              <a:t>As we head through old Weymouth to the open sea.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990" r="224" b="4916"/>
          <a:stretch/>
        </p:blipFill>
        <p:spPr>
          <a:xfrm>
            <a:off x="179512" y="621437"/>
            <a:ext cx="8822445" cy="6107449"/>
          </a:xfrm>
        </p:spPr>
      </p:pic>
    </p:spTree>
    <p:extLst>
      <p:ext uri="{BB962C8B-B14F-4D97-AF65-F5344CB8AC3E}">
        <p14:creationId xmlns:p14="http://schemas.microsoft.com/office/powerpoint/2010/main" val="2555032449"/>
      </p:ext>
    </p:extLst>
  </p:cSld>
  <p:clrMapOvr>
    <a:masterClrMapping/>
  </p:clrMapOvr>
  <p:transition spd="slow" advClick="0" advTm="12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620688"/>
          </a:xfrm>
        </p:spPr>
        <p:txBody>
          <a:bodyPr/>
          <a:lstStyle/>
          <a:p>
            <a:r>
              <a:rPr lang="en-GB" sz="2400" dirty="0"/>
              <a:t>Where our first task is to circumnavigate the Isle of Portland.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" r="-162" b="2302"/>
          <a:stretch/>
        </p:blipFill>
        <p:spPr>
          <a:xfrm>
            <a:off x="179512" y="660952"/>
            <a:ext cx="8784976" cy="6045882"/>
          </a:xfrm>
        </p:spPr>
      </p:pic>
    </p:spTree>
    <p:extLst>
      <p:ext uri="{BB962C8B-B14F-4D97-AF65-F5344CB8AC3E}">
        <p14:creationId xmlns:p14="http://schemas.microsoft.com/office/powerpoint/2010/main" val="208917004"/>
      </p:ext>
    </p:extLst>
  </p:cSld>
  <p:clrMapOvr>
    <a:masterClrMapping/>
  </p:clrMapOvr>
  <p:transition spd="slow" advClick="0" advTm="12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4499992" cy="2492896"/>
          </a:xfrm>
        </p:spPr>
        <p:txBody>
          <a:bodyPr/>
          <a:lstStyle/>
          <a:p>
            <a:r>
              <a:rPr lang="en-GB" sz="2400" dirty="0"/>
              <a:t>Which begins by passing the defences and breakwaters of the old naval base. The  breakwaters are built of  Portland Stone, some convict quarried from the cliffs.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92" r="-377" b="30216"/>
          <a:stretch/>
        </p:blipFill>
        <p:spPr>
          <a:xfrm>
            <a:off x="179512" y="2564904"/>
            <a:ext cx="8791760" cy="413798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13958" r="271" b="23616"/>
          <a:stretch/>
        </p:blipFill>
        <p:spPr>
          <a:xfrm>
            <a:off x="4644008" y="116632"/>
            <a:ext cx="4281010" cy="2244592"/>
          </a:xfrm>
        </p:spPr>
      </p:pic>
    </p:spTree>
    <p:extLst>
      <p:ext uri="{BB962C8B-B14F-4D97-AF65-F5344CB8AC3E}">
        <p14:creationId xmlns:p14="http://schemas.microsoft.com/office/powerpoint/2010/main" val="1432191723"/>
      </p:ext>
    </p:extLst>
  </p:cSld>
  <p:clrMapOvr>
    <a:masterClrMapping/>
  </p:clrMapOvr>
  <p:transition spd="slow" advClick="0" advTm="12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692696"/>
          </a:xfrm>
        </p:spPr>
        <p:txBody>
          <a:bodyPr/>
          <a:lstStyle/>
          <a:p>
            <a:r>
              <a:rPr lang="en-GB" sz="2400" dirty="0">
                <a:solidFill>
                  <a:srgbClr val="E5FFFF"/>
                </a:solidFill>
              </a:rPr>
              <a:t>Portland’s cliffs are riddled with old quarries. Some, quite remarkably, still having their wooden cranes by the waters edge.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43" r="324" b="4243"/>
          <a:stretch/>
        </p:blipFill>
        <p:spPr>
          <a:xfrm>
            <a:off x="323528" y="778130"/>
            <a:ext cx="8496944" cy="6055450"/>
          </a:xfrm>
        </p:spPr>
      </p:pic>
    </p:spTree>
    <p:extLst>
      <p:ext uri="{BB962C8B-B14F-4D97-AF65-F5344CB8AC3E}">
        <p14:creationId xmlns:p14="http://schemas.microsoft.com/office/powerpoint/2010/main" val="1548621754"/>
      </p:ext>
    </p:extLst>
  </p:cSld>
  <p:clrMapOvr>
    <a:masterClrMapping/>
  </p:clrMapOvr>
  <p:transition spd="slow" advClick="0" advTm="1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The carrier is anchored off Fort </a:t>
            </a:r>
            <a:r>
              <a:rPr lang="en-GB" sz="2400" dirty="0" err="1"/>
              <a:t>Gilkicker</a:t>
            </a:r>
            <a:r>
              <a:rPr lang="en-GB" sz="2400" dirty="0"/>
              <a:t> and can be seen from the Isle of Wight ferry to </a:t>
            </a:r>
            <a:r>
              <a:rPr lang="en-GB" sz="2400" dirty="0" err="1"/>
              <a:t>Fishbourne</a:t>
            </a:r>
            <a:r>
              <a:rPr lang="en-GB" sz="2400" dirty="0"/>
              <a:t> on which we now travel.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 r="603" b="6899"/>
          <a:stretch/>
        </p:blipFill>
        <p:spPr>
          <a:xfrm>
            <a:off x="107504" y="790113"/>
            <a:ext cx="8903331" cy="5918795"/>
          </a:xfrm>
        </p:spPr>
      </p:pic>
    </p:spTree>
    <p:extLst>
      <p:ext uri="{BB962C8B-B14F-4D97-AF65-F5344CB8AC3E}">
        <p14:creationId xmlns:p14="http://schemas.microsoft.com/office/powerpoint/2010/main" val="3979803563"/>
      </p:ext>
    </p:extLst>
  </p:cSld>
  <p:clrMapOvr>
    <a:masterClrMapping/>
  </p:clrMapOvr>
  <p:transition spd="slow" advClick="0" advTm="12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3744"/>
          </a:xfrm>
        </p:spPr>
        <p:txBody>
          <a:bodyPr/>
          <a:lstStyle/>
          <a:p>
            <a:r>
              <a:rPr lang="en-GB" sz="2400" dirty="0"/>
              <a:t>Christopher Wren was MP for Weymouth and used Portland Stone to help rebuild London after the fire, including St. Pauls Cathedral.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3" r="140" b="6832"/>
          <a:stretch/>
        </p:blipFill>
        <p:spPr>
          <a:xfrm>
            <a:off x="179511" y="772356"/>
            <a:ext cx="8786935" cy="5916719"/>
          </a:xfrm>
        </p:spPr>
      </p:pic>
    </p:spTree>
    <p:extLst>
      <p:ext uri="{BB962C8B-B14F-4D97-AF65-F5344CB8AC3E}">
        <p14:creationId xmlns:p14="http://schemas.microsoft.com/office/powerpoint/2010/main" val="222781110"/>
      </p:ext>
    </p:extLst>
  </p:cSld>
  <p:clrMapOvr>
    <a:masterClrMapping/>
  </p:clrMapOvr>
  <p:transition spd="slow" advClick="0" advTm="12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5169"/>
            <a:ext cx="9180512" cy="615519"/>
          </a:xfrm>
        </p:spPr>
        <p:txBody>
          <a:bodyPr/>
          <a:lstStyle/>
          <a:p>
            <a:r>
              <a:rPr lang="en-GB" sz="2400" dirty="0"/>
              <a:t>And on this cliff hand hewn blocks still await their ship!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" r="-124" b="3964"/>
          <a:stretch/>
        </p:blipFill>
        <p:spPr>
          <a:xfrm>
            <a:off x="179512" y="692696"/>
            <a:ext cx="8795812" cy="5992427"/>
          </a:xfrm>
        </p:spPr>
      </p:pic>
    </p:spTree>
    <p:extLst>
      <p:ext uri="{BB962C8B-B14F-4D97-AF65-F5344CB8AC3E}">
        <p14:creationId xmlns:p14="http://schemas.microsoft.com/office/powerpoint/2010/main" val="2611363006"/>
      </p:ext>
    </p:extLst>
  </p:cSld>
  <p:clrMapOvr>
    <a:masterClrMapping/>
  </p:clrMapOvr>
  <p:transition spd="slow" advClick="0" advTm="12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429000"/>
            <a:ext cx="9144000" cy="648072"/>
          </a:xfrm>
        </p:spPr>
        <p:txBody>
          <a:bodyPr/>
          <a:lstStyle/>
          <a:p>
            <a:r>
              <a:rPr lang="en-GB" sz="2400" dirty="0"/>
              <a:t>Rounding Portland Bill is a quality moment with landmark Pulpit Rock, at the very tip, a product of the quarrying age.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4" r="204" b="23282"/>
          <a:stretch/>
        </p:blipFill>
        <p:spPr>
          <a:xfrm>
            <a:off x="107504" y="188640"/>
            <a:ext cx="8858944" cy="322394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5854" r="235" b="28753"/>
          <a:stretch/>
        </p:blipFill>
        <p:spPr>
          <a:xfrm>
            <a:off x="107504" y="4216893"/>
            <a:ext cx="5387773" cy="249783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10373" r="1019" b="1"/>
          <a:stretch/>
        </p:blipFill>
        <p:spPr>
          <a:xfrm>
            <a:off x="5696678" y="4225771"/>
            <a:ext cx="3243136" cy="2515846"/>
          </a:xfrm>
        </p:spPr>
      </p:pic>
    </p:spTree>
    <p:extLst>
      <p:ext uri="{BB962C8B-B14F-4D97-AF65-F5344CB8AC3E}">
        <p14:creationId xmlns:p14="http://schemas.microsoft.com/office/powerpoint/2010/main" val="1012624044"/>
      </p:ext>
    </p:extLst>
  </p:cSld>
  <p:clrMapOvr>
    <a:masterClrMapping/>
  </p:clrMapOvr>
  <p:transition spd="slow" advClick="0" advTm="12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sz="2400" dirty="0"/>
              <a:t>A real change follows as </a:t>
            </a:r>
            <a:r>
              <a:rPr lang="en-GB" sz="2400" dirty="0" err="1"/>
              <a:t>Fortuneswell</a:t>
            </a:r>
            <a:r>
              <a:rPr lang="en-GB" sz="2400" dirty="0"/>
              <a:t> and </a:t>
            </a:r>
            <a:r>
              <a:rPr lang="en-GB" sz="2400" dirty="0" err="1"/>
              <a:t>Chiswell</a:t>
            </a:r>
            <a:r>
              <a:rPr lang="en-GB" sz="2400" dirty="0"/>
              <a:t> villages</a:t>
            </a:r>
            <a:br>
              <a:rPr lang="en-GB" sz="2400" dirty="0"/>
            </a:br>
            <a:r>
              <a:rPr lang="en-GB" sz="2400" dirty="0"/>
              <a:t>mark the start of the 18 pebbly miles of Chesil Beach.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r="341" b="8126"/>
          <a:stretch/>
        </p:blipFill>
        <p:spPr>
          <a:xfrm>
            <a:off x="179512" y="798991"/>
            <a:ext cx="8769179" cy="5892060"/>
          </a:xfrm>
        </p:spPr>
      </p:pic>
    </p:spTree>
    <p:extLst>
      <p:ext uri="{BB962C8B-B14F-4D97-AF65-F5344CB8AC3E}">
        <p14:creationId xmlns:p14="http://schemas.microsoft.com/office/powerpoint/2010/main" val="3938733130"/>
      </p:ext>
    </p:extLst>
  </p:cSld>
  <p:clrMapOvr>
    <a:masterClrMapping/>
  </p:clrMapOvr>
  <p:transition spd="slow" advClick="0" advTm="12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180512" cy="692696"/>
          </a:xfrm>
        </p:spPr>
        <p:txBody>
          <a:bodyPr/>
          <a:lstStyle/>
          <a:p>
            <a:r>
              <a:rPr lang="en-GB" sz="2400" dirty="0"/>
              <a:t>Millions of pebbles, 50ft high with, as far as Abbotsbury,</a:t>
            </a:r>
            <a:br>
              <a:rPr lang="en-GB" sz="2400" dirty="0"/>
            </a:br>
            <a:r>
              <a:rPr lang="en-GB" sz="2400" dirty="0"/>
              <a:t>a brackish lagoon behind known as The Fleet.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9" r="220"/>
          <a:stretch/>
        </p:blipFill>
        <p:spPr>
          <a:xfrm>
            <a:off x="179512" y="816746"/>
            <a:ext cx="8751424" cy="5868384"/>
          </a:xfrm>
        </p:spPr>
      </p:pic>
    </p:spTree>
    <p:extLst>
      <p:ext uri="{BB962C8B-B14F-4D97-AF65-F5344CB8AC3E}">
        <p14:creationId xmlns:p14="http://schemas.microsoft.com/office/powerpoint/2010/main" val="3769344099"/>
      </p:ext>
    </p:extLst>
  </p:cSld>
  <p:clrMapOvr>
    <a:masterClrMapping/>
  </p:clrMapOvr>
  <p:transition spd="slow" advClick="0" advTm="12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476672"/>
          </a:xfrm>
        </p:spPr>
        <p:txBody>
          <a:bodyPr/>
          <a:lstStyle/>
          <a:p>
            <a:r>
              <a:rPr lang="en-GB" sz="2400" dirty="0"/>
              <a:t>Chesil Beach pebbles become smaller as the beach advances west.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" r="162" b="3812"/>
          <a:stretch/>
        </p:blipFill>
        <p:spPr>
          <a:xfrm>
            <a:off x="179511" y="548680"/>
            <a:ext cx="8745857" cy="6166043"/>
          </a:xfrm>
        </p:spPr>
      </p:pic>
    </p:spTree>
    <p:extLst>
      <p:ext uri="{BB962C8B-B14F-4D97-AF65-F5344CB8AC3E}">
        <p14:creationId xmlns:p14="http://schemas.microsoft.com/office/powerpoint/2010/main" val="1360064684"/>
      </p:ext>
    </p:extLst>
  </p:cSld>
  <p:clrMapOvr>
    <a:masterClrMapping/>
  </p:clrMapOvr>
  <p:transition spd="slow" advClick="0" advTm="10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And, when The Fleet disappears, public access becomes easier.</a:t>
            </a:r>
            <a:br>
              <a:rPr lang="en-GB" sz="2400" dirty="0"/>
            </a:br>
            <a:r>
              <a:rPr lang="en-GB" sz="2400" dirty="0"/>
              <a:t>This is West </a:t>
            </a:r>
            <a:r>
              <a:rPr lang="en-GB" sz="2400" dirty="0" err="1"/>
              <a:t>Bexington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5" b="11008"/>
          <a:stretch/>
        </p:blipFill>
        <p:spPr>
          <a:xfrm>
            <a:off x="107504" y="764704"/>
            <a:ext cx="8912209" cy="5940383"/>
          </a:xfrm>
        </p:spPr>
      </p:pic>
    </p:spTree>
    <p:extLst>
      <p:ext uri="{BB962C8B-B14F-4D97-AF65-F5344CB8AC3E}">
        <p14:creationId xmlns:p14="http://schemas.microsoft.com/office/powerpoint/2010/main" val="2190791984"/>
      </p:ext>
    </p:extLst>
  </p:cSld>
  <p:clrMapOvr>
    <a:masterClrMapping/>
  </p:clrMapOvr>
  <p:transition spd="slow" advClick="0" advTm="12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en-GB" sz="2400" dirty="0"/>
              <a:t>As </a:t>
            </a:r>
            <a:r>
              <a:rPr lang="en-GB" sz="2400" dirty="0" err="1"/>
              <a:t>Euan</a:t>
            </a:r>
            <a:r>
              <a:rPr lang="en-GB" sz="2400" dirty="0"/>
              <a:t> speeds along Chesil Beach in his lovely boat.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" r="650" b="4891"/>
          <a:stretch/>
        </p:blipFill>
        <p:spPr>
          <a:xfrm>
            <a:off x="179511" y="621437"/>
            <a:ext cx="8760303" cy="6073064"/>
          </a:xfrm>
        </p:spPr>
      </p:pic>
    </p:spTree>
    <p:extLst>
      <p:ext uri="{BB962C8B-B14F-4D97-AF65-F5344CB8AC3E}">
        <p14:creationId xmlns:p14="http://schemas.microsoft.com/office/powerpoint/2010/main" val="3954492387"/>
      </p:ext>
    </p:extLst>
  </p:cSld>
  <p:clrMapOvr>
    <a:masterClrMapping/>
  </p:clrMapOvr>
  <p:transition spd="slow" advClick="0" advTm="12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492896"/>
            <a:ext cx="8748464" cy="1008112"/>
          </a:xfrm>
        </p:spPr>
        <p:txBody>
          <a:bodyPr/>
          <a:lstStyle/>
          <a:p>
            <a:r>
              <a:rPr lang="en-GB" sz="2400" dirty="0"/>
              <a:t>Cliffs ahead!</a:t>
            </a:r>
            <a:br>
              <a:rPr lang="en-GB" sz="2400" dirty="0"/>
            </a:br>
            <a:r>
              <a:rPr lang="en-GB" sz="2400" dirty="0"/>
              <a:t>The spectacular cliffs of Bridport Sand, an important</a:t>
            </a:r>
            <a:br>
              <a:rPr lang="en-GB" sz="2400" dirty="0"/>
            </a:br>
            <a:r>
              <a:rPr lang="en-GB" sz="2400" dirty="0"/>
              <a:t>oil reservoir, leading to West Bay, Bridport.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611" r="1629" b="10995"/>
          <a:stretch/>
        </p:blipFill>
        <p:spPr>
          <a:xfrm>
            <a:off x="107504" y="116632"/>
            <a:ext cx="3900749" cy="215304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605" r="-236" b="31089"/>
          <a:stretch/>
        </p:blipFill>
        <p:spPr>
          <a:xfrm>
            <a:off x="179512" y="3769813"/>
            <a:ext cx="8784976" cy="291236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9" r="596" b="18729"/>
          <a:stretch/>
        </p:blipFill>
        <p:spPr>
          <a:xfrm>
            <a:off x="4211960" y="116632"/>
            <a:ext cx="4748582" cy="2138296"/>
          </a:xfrm>
        </p:spPr>
      </p:pic>
    </p:spTree>
    <p:extLst>
      <p:ext uri="{BB962C8B-B14F-4D97-AF65-F5344CB8AC3E}">
        <p14:creationId xmlns:p14="http://schemas.microsoft.com/office/powerpoint/2010/main" val="2714106293"/>
      </p:ext>
    </p:extLst>
  </p:cSld>
  <p:clrMapOvr>
    <a:masterClrMapping/>
  </p:clrMapOvr>
  <p:transition spd="slow" advClick="0" advTm="12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1802"/>
            <a:ext cx="8229600" cy="444870"/>
          </a:xfrm>
        </p:spPr>
        <p:txBody>
          <a:bodyPr/>
          <a:lstStyle/>
          <a:p>
            <a:r>
              <a:rPr lang="en-GB" sz="2400" dirty="0"/>
              <a:t>Spectacular cliffs indeed!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3" b="7479"/>
          <a:stretch/>
        </p:blipFill>
        <p:spPr>
          <a:xfrm>
            <a:off x="179512" y="620688"/>
            <a:ext cx="8778606" cy="6111297"/>
          </a:xfrm>
        </p:spPr>
      </p:pic>
    </p:spTree>
    <p:extLst>
      <p:ext uri="{BB962C8B-B14F-4D97-AF65-F5344CB8AC3E}">
        <p14:creationId xmlns:p14="http://schemas.microsoft.com/office/powerpoint/2010/main" val="2708671472"/>
      </p:ext>
    </p:extLst>
  </p:cSld>
  <p:clrMapOvr>
    <a:masterClrMapping/>
  </p:clrMapOvr>
  <p:transition spd="slow" advClick="0" advTm="1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6512" y="3068960"/>
            <a:ext cx="9217024" cy="720080"/>
          </a:xfrm>
        </p:spPr>
        <p:txBody>
          <a:bodyPr/>
          <a:lstStyle/>
          <a:p>
            <a:r>
              <a:rPr lang="en-GB" sz="2400" dirty="0"/>
              <a:t>Passing </a:t>
            </a:r>
            <a:r>
              <a:rPr lang="en-GB" sz="2400" dirty="0" err="1"/>
              <a:t>Ryde</a:t>
            </a:r>
            <a:r>
              <a:rPr lang="en-GB" sz="2400" dirty="0"/>
              <a:t> before berthing in attractive </a:t>
            </a:r>
            <a:r>
              <a:rPr lang="en-GB" sz="2400" dirty="0" err="1"/>
              <a:t>Wootton</a:t>
            </a:r>
            <a:r>
              <a:rPr lang="en-GB" sz="2400" dirty="0"/>
              <a:t> Creek.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038" r="-113"/>
          <a:stretch/>
        </p:blipFill>
        <p:spPr>
          <a:xfrm>
            <a:off x="107504" y="3861048"/>
            <a:ext cx="4043155" cy="284604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7" r="4016" b="6048"/>
          <a:stretch/>
        </p:blipFill>
        <p:spPr>
          <a:xfrm>
            <a:off x="4283968" y="3835504"/>
            <a:ext cx="4752528" cy="286664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20975" r="-4" b="34858"/>
          <a:stretch/>
        </p:blipFill>
        <p:spPr>
          <a:xfrm>
            <a:off x="107504" y="116632"/>
            <a:ext cx="8921086" cy="2955042"/>
          </a:xfrm>
        </p:spPr>
      </p:pic>
    </p:spTree>
    <p:extLst>
      <p:ext uri="{BB962C8B-B14F-4D97-AF65-F5344CB8AC3E}">
        <p14:creationId xmlns:p14="http://schemas.microsoft.com/office/powerpoint/2010/main" val="62335402"/>
      </p:ext>
    </p:extLst>
  </p:cSld>
  <p:clrMapOvr>
    <a:masterClrMapping/>
  </p:clrMapOvr>
  <p:transition spd="slow" advClick="0" advTm="12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32040" y="188640"/>
            <a:ext cx="3816424" cy="3024336"/>
          </a:xfrm>
        </p:spPr>
        <p:txBody>
          <a:bodyPr/>
          <a:lstStyle/>
          <a:p>
            <a:r>
              <a:rPr lang="en-GB" sz="2400" dirty="0"/>
              <a:t>Then come the higher cliffs of </a:t>
            </a:r>
            <a:r>
              <a:rPr lang="en-GB" sz="2400" dirty="0" err="1"/>
              <a:t>Seatown</a:t>
            </a:r>
            <a:r>
              <a:rPr lang="en-GB" sz="2400" dirty="0"/>
              <a:t> with Doghouse Hill, lower left, then Golden Cap, below,</a:t>
            </a:r>
            <a:br>
              <a:rPr lang="en-GB" sz="2400" dirty="0"/>
            </a:br>
            <a:r>
              <a:rPr lang="en-GB" sz="2400" dirty="0"/>
              <a:t>at 625ft the highest point on the southern coastline.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9143" r="6893" b="7325"/>
          <a:stretch/>
        </p:blipFill>
        <p:spPr>
          <a:xfrm>
            <a:off x="4711468" y="3501008"/>
            <a:ext cx="4259913" cy="317820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3" r="5804"/>
          <a:stretch/>
        </p:blipFill>
        <p:spPr>
          <a:xfrm>
            <a:off x="179512" y="116632"/>
            <a:ext cx="4346646" cy="3205336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320480" cy="3240360"/>
          </a:xfrm>
        </p:spPr>
      </p:pic>
    </p:spTree>
    <p:extLst>
      <p:ext uri="{BB962C8B-B14F-4D97-AF65-F5344CB8AC3E}">
        <p14:creationId xmlns:p14="http://schemas.microsoft.com/office/powerpoint/2010/main" val="1875588975"/>
      </p:ext>
    </p:extLst>
  </p:cSld>
  <p:clrMapOvr>
    <a:masterClrMapping/>
  </p:clrMapOvr>
  <p:transition spd="slow" advClick="0" advTm="12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476672"/>
          </a:xfrm>
        </p:spPr>
        <p:txBody>
          <a:bodyPr/>
          <a:lstStyle/>
          <a:p>
            <a:r>
              <a:rPr lang="en-GB" sz="2400" dirty="0" err="1"/>
              <a:t>Charmouth</a:t>
            </a:r>
            <a:r>
              <a:rPr lang="en-GB" sz="2400" dirty="0"/>
              <a:t> cliffs follow, full of fossils and famed for dinosaurs.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4337" r="182" b="2756"/>
          <a:stretch/>
        </p:blipFill>
        <p:spPr>
          <a:xfrm>
            <a:off x="179512" y="548679"/>
            <a:ext cx="8795812" cy="6145083"/>
          </a:xfrm>
        </p:spPr>
      </p:pic>
    </p:spTree>
    <p:extLst>
      <p:ext uri="{BB962C8B-B14F-4D97-AF65-F5344CB8AC3E}">
        <p14:creationId xmlns:p14="http://schemas.microsoft.com/office/powerpoint/2010/main" val="988814220"/>
      </p:ext>
    </p:extLst>
  </p:cSld>
  <p:clrMapOvr>
    <a:masterClrMapping/>
  </p:clrMapOvr>
  <p:transition spd="slow" advClick="0" advTm="12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GB" sz="2400" dirty="0"/>
              <a:t>Then fossiliferous Black Venn, famed for mudslides.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" r="1466"/>
          <a:stretch/>
        </p:blipFill>
        <p:spPr>
          <a:xfrm>
            <a:off x="107504" y="636201"/>
            <a:ext cx="8928992" cy="6043503"/>
          </a:xfrm>
        </p:spPr>
      </p:pic>
    </p:spTree>
    <p:extLst>
      <p:ext uri="{BB962C8B-B14F-4D97-AF65-F5344CB8AC3E}">
        <p14:creationId xmlns:p14="http://schemas.microsoft.com/office/powerpoint/2010/main" val="2174556387"/>
      </p:ext>
    </p:extLst>
  </p:cSld>
  <p:clrMapOvr>
    <a:masterClrMapping/>
  </p:clrMapOvr>
  <p:transition spd="slow" advClick="0" advTm="12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476672"/>
          </a:xfrm>
        </p:spPr>
        <p:txBody>
          <a:bodyPr/>
          <a:lstStyle/>
          <a:p>
            <a:r>
              <a:rPr lang="en-GB" sz="2400" dirty="0"/>
              <a:t>And arrival at attractive Lyme Regis.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31" r="324" b="3811"/>
          <a:stretch/>
        </p:blipFill>
        <p:spPr>
          <a:xfrm>
            <a:off x="107504" y="515061"/>
            <a:ext cx="8928992" cy="6218403"/>
          </a:xfrm>
        </p:spPr>
      </p:pic>
    </p:spTree>
    <p:extLst>
      <p:ext uri="{BB962C8B-B14F-4D97-AF65-F5344CB8AC3E}">
        <p14:creationId xmlns:p14="http://schemas.microsoft.com/office/powerpoint/2010/main" val="451630478"/>
      </p:ext>
    </p:extLst>
  </p:cSld>
  <p:clrMapOvr>
    <a:masterClrMapping/>
  </p:clrMapOvr>
  <p:transition spd="slow" advClick="0" advTm="12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Where we close this Chapter in the </a:t>
            </a:r>
            <a:r>
              <a:rPr lang="en-GB" sz="2400"/>
              <a:t>harbour at </a:t>
            </a:r>
            <a:r>
              <a:rPr lang="en-GB" sz="2400" dirty="0"/>
              <a:t>Lyme Regis Cobb.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3" r="562" b="8332"/>
          <a:stretch/>
        </p:blipFill>
        <p:spPr>
          <a:xfrm>
            <a:off x="179512" y="665825"/>
            <a:ext cx="8778057" cy="6024013"/>
          </a:xfrm>
        </p:spPr>
      </p:pic>
    </p:spTree>
    <p:extLst>
      <p:ext uri="{BB962C8B-B14F-4D97-AF65-F5344CB8AC3E}">
        <p14:creationId xmlns:p14="http://schemas.microsoft.com/office/powerpoint/2010/main" val="3125324391"/>
      </p:ext>
    </p:extLst>
  </p:cSld>
  <p:clrMapOvr>
    <a:masterClrMapping/>
  </p:clrMapOvr>
  <p:transition spd="slow" advClick="0" advTm="25000"/>
</p:sld>
</file>

<file path=ppt/theme/theme1.xml><?xml version="1.0" encoding="utf-8"?>
<a:theme xmlns:a="http://schemas.openxmlformats.org/drawingml/2006/main" name="510. Boating South, Portsmouth, Sep 10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36766</TotalTime>
  <Words>1615</Words>
  <Application>Microsoft Office PowerPoint</Application>
  <PresentationFormat>On-screen Show (4:3)</PresentationFormat>
  <Paragraphs>98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Tahoma</vt:lpstr>
      <vt:lpstr>Wingdings</vt:lpstr>
      <vt:lpstr>510. Boating South, Portsmouth, Sep 10</vt:lpstr>
      <vt:lpstr>Exploring Britain  Boating South Part 2  Chapter 12</vt:lpstr>
      <vt:lpstr>We are back in Portsmouth with a picture taken by a crew member of a visiting American aircraft carrier.</vt:lpstr>
      <vt:lpstr>Portsmouth Harbour was extra busy today with craft helping service this warship.</vt:lpstr>
      <vt:lpstr>As Jenny M passes sailing barge Alice and Danish tall ship Georg Stage on a trip to view the carrier. </vt:lpstr>
      <vt:lpstr>It is George Bush on its maiden voyage, one of the largest ships in the world with 5,500 crew. Maps, I was told, are everywhere.</vt:lpstr>
      <vt:lpstr>”I can get to where I eat and to where I sleep and to the flight deck and for everywhere else  I need a map” was a comment of my photographer earlier today.</vt:lpstr>
      <vt:lpstr>Powered by 2 nuclear reactors there are over 90 aircraft on board and the ship can apparently stay out at sea for 20 years! </vt:lpstr>
      <vt:lpstr>The carrier is anchored off Fort Gilkicker and can be seen from the Isle of Wight ferry to Fishbourne on which we now travel.</vt:lpstr>
      <vt:lpstr>Passing Ryde before berthing in attractive Wootton Creek. </vt:lpstr>
      <vt:lpstr>The next section of Isle of Wight coastline is travelled on an excursion to Cowes.</vt:lpstr>
      <vt:lpstr>Passing, on our way, Queen Victoria’s favourite residence, Osborne House. She died here in 1901.  </vt:lpstr>
      <vt:lpstr>Then comes attractive Cowes on the Medina River.  </vt:lpstr>
      <vt:lpstr>Also visiting today is replica tall ship HMS Bounty, on a world tour. (Sadly she will sink next year in rough seas off eastern USA).</vt:lpstr>
      <vt:lpstr>But the best Solent trip was from here, Hill Head Harbour, where Alastair is loading the tender.</vt:lpstr>
      <vt:lpstr>Which takes us to his gaff rigged sloop, the black Memory. </vt:lpstr>
      <vt:lpstr>And off we go, assisted by the outboard leaving the harbour.</vt:lpstr>
      <vt:lpstr>Hannah then hoists the sail and the William Bligh, (named after the captain of HMS Bounty), speeds towards the shipping lanes. </vt:lpstr>
      <vt:lpstr>With Cowes to our left on this lovely morning.</vt:lpstr>
      <vt:lpstr>Hill Head and Lee-on-the-Solent recede into the distance as wind and tide speed us on our way.</vt:lpstr>
      <vt:lpstr>Fast moving Red Funnel ferries cross our bows.</vt:lpstr>
      <vt:lpstr>As we reach Gurnard as start following the remoter northern shore of the Isle of Wight.</vt:lpstr>
      <vt:lpstr>We are heading for the field with the hedge down the middle of it, our marker for the Newtown River.</vt:lpstr>
      <vt:lpstr>The Newtown River is in National Trust care and a magical spot as we head up Western Haven.</vt:lpstr>
      <vt:lpstr>This woodland creek is accessible only at high tide and Alastair knows it well as he once ran water based activity camps here.</vt:lpstr>
      <vt:lpstr>And he found it fascinating to return after all those years.</vt:lpstr>
      <vt:lpstr>Another estuary arm led us to Shalfleet where an old stone jetty gave us this lunchtime mooring and a track to the local pub. </vt:lpstr>
      <vt:lpstr>We then returned to the Solent by Hamstead Ledge buoy.</vt:lpstr>
      <vt:lpstr>Jemma Puddleduck, one of the other yachts on the water today.</vt:lpstr>
      <vt:lpstr>And a busy, Rye registered trawler.</vt:lpstr>
      <vt:lpstr>We are now at Hurst Castle and take a look at the spit before crossing back over to Yarmouth, Isle of Wight.</vt:lpstr>
      <vt:lpstr>And at Yarmouth I am put ashore, as the Bligh prepares to head home.</vt:lpstr>
      <vt:lpstr>I bid farewell from the pier as, with perfect timing, William Bligh and Georg Stage set off into the sunset together.</vt:lpstr>
      <vt:lpstr>It proved unexpectedly difficult to progress from Yarmouth as I arrive on a Lymington ferry intending to board the Waverley.</vt:lpstr>
      <vt:lpstr>As my 4th September 2011 trip became cancelled by bad weather.</vt:lpstr>
      <vt:lpstr>But this did give me extra time with my parents, residents of Bonchurch, Isle of Wight, for over 30 years. </vt:lpstr>
      <vt:lpstr>And it was second time lucky with the Waverley  as we finally steam away from Yarmouth Pier on 15th September 2011.</vt:lpstr>
      <vt:lpstr>To head down the Solent. </vt:lpstr>
      <vt:lpstr>Past Hurst Castle and the Needles.</vt:lpstr>
      <vt:lpstr>And shingle Hurst Beach to Milford on Sea and Christchurch Bay.</vt:lpstr>
      <vt:lpstr>Milford on Sea is beach hut land extraordinaire. </vt:lpstr>
      <vt:lpstr>We then curve round Hengistbury Head</vt:lpstr>
      <vt:lpstr>And pass the small pier in the Bournemouth suburb of Boscombe.</vt:lpstr>
      <vt:lpstr>Before preparing to call at tricky Bournemouth Pier itself.</vt:lpstr>
      <vt:lpstr>Conditions need to be  just right for the Waverley to call here.</vt:lpstr>
      <vt:lpstr>And there were plenty of potential passengers waiting today.</vt:lpstr>
      <vt:lpstr>The shallow draughted paddle steamer Waverley at Bournemouth Pier in the 21st century is an incredible sight! </vt:lpstr>
      <vt:lpstr>We cast off and move on.</vt:lpstr>
      <vt:lpstr>To leave Bournemouth and cross Poole Bay.</vt:lpstr>
      <vt:lpstr>We reach Old Harry, the famous chalk stack at Handfast Point,  a formation once connected to the Needles.</vt:lpstr>
      <vt:lpstr>The chalk cliffs of Ballard Down leading us into Swanage.</vt:lpstr>
      <vt:lpstr>Where even more people are waiting to board. Waverley, in weather like this, is a big draw.</vt:lpstr>
      <vt:lpstr>From Swanage we round Durlston Head to follow the spectacular cliffs of the Isle of Purbeck, an island only in name. </vt:lpstr>
      <vt:lpstr>This is the Anvil Point light with Tilly Whim Caves below, once one of the many stone quarries around here.</vt:lpstr>
      <vt:lpstr>We pass two more  quarries near  Worth Matravers.   Dancing Ledge, mainly Purbeck Limestone.    And Whinspit quarry, mostly Portland Stone.</vt:lpstr>
      <vt:lpstr>Disturbed water next round St Adhelm’s Head, definitely not a place to be in rough weather!</vt:lpstr>
      <vt:lpstr>Then the Kimmeridge Cliffs on which a Nodding Donkey is patiently pumping away at oil reserves below.</vt:lpstr>
      <vt:lpstr>But trouble is ahead as, out of Worbarrow Bay comes a Range Safety Boat to steer us away from Lulworth tank range.  </vt:lpstr>
      <vt:lpstr>So Worbarrow Bay will be as far as we go on this particular  trip, almost, but not quite, to Lulworth Cove.</vt:lpstr>
      <vt:lpstr>As, with the Isle of Portland silhouetted behind, the Waverley turns for home.</vt:lpstr>
      <vt:lpstr>And here comes Ros in Worbarrow Bay on 1st October 2011.</vt:lpstr>
      <vt:lpstr>It is a Sunday and there is no range firing on a Sunday. This is also one of the finest days of the year. </vt:lpstr>
      <vt:lpstr>As Ros heads for Lulworth Cove. We are aboard Sirius, a fast, twin engine cruiser, based in Weymouth.    </vt:lpstr>
      <vt:lpstr>Our Skipper is Euan McNair, who is also an instructor. </vt:lpstr>
      <vt:lpstr>We then reach Stair Hole, a Lulworth Cove in the making as the sea is just breaking through the outer band of harder rock.</vt:lpstr>
      <vt:lpstr>This is spectacular coastline and fantastic to view it like this.</vt:lpstr>
      <vt:lpstr>We call in at Man o’ War Cove, again protected by an outer band of Portland Stone.</vt:lpstr>
      <vt:lpstr>Then, just round the corner, famous Durdle Door. </vt:lpstr>
      <vt:lpstr>As we drift behind the spectacular arch.</vt:lpstr>
      <vt:lpstr>Wonderful chalk cliffs then follow to Bat’s Head and Bat’s Hole. </vt:lpstr>
      <vt:lpstr>Bat’s Hole beach is only accessible by boat.</vt:lpstr>
      <vt:lpstr>We then increase speed and head for Weymouth.</vt:lpstr>
      <vt:lpstr>Passing Osmington Mills  as the Dorset coastline becomes gentler. </vt:lpstr>
      <vt:lpstr>And Weymouth ahead as we curve into the river  mouth that forms  Weymouth Harbour.</vt:lpstr>
      <vt:lpstr>We enjoy bustling Weymouth as we head under Town Bridge and into the marina.   </vt:lpstr>
      <vt:lpstr>As we now depart for Lyme Regis.</vt:lpstr>
      <vt:lpstr>As we head through old Weymouth to the open sea.</vt:lpstr>
      <vt:lpstr>Where our first task is to circumnavigate the Isle of Portland. </vt:lpstr>
      <vt:lpstr>Which begins by passing the defences and breakwaters of the old naval base. The  breakwaters are built of  Portland Stone, some convict quarried from the cliffs.</vt:lpstr>
      <vt:lpstr>Portland’s cliffs are riddled with old quarries. Some, quite remarkably, still having their wooden cranes by the waters edge.</vt:lpstr>
      <vt:lpstr>Christopher Wren was MP for Weymouth and used Portland Stone to help rebuild London after the fire, including St. Pauls Cathedral.  </vt:lpstr>
      <vt:lpstr>And on this cliff hand hewn blocks still await their ship!</vt:lpstr>
      <vt:lpstr>Rounding Portland Bill is a quality moment with landmark Pulpit Rock, at the very tip, a product of the quarrying age.</vt:lpstr>
      <vt:lpstr>A real change follows as Fortuneswell and Chiswell villages mark the start of the 18 pebbly miles of Chesil Beach. </vt:lpstr>
      <vt:lpstr>Millions of pebbles, 50ft high with, as far as Abbotsbury, a brackish lagoon behind known as The Fleet. </vt:lpstr>
      <vt:lpstr>Chesil Beach pebbles become smaller as the beach advances west.</vt:lpstr>
      <vt:lpstr>And, when The Fleet disappears, public access becomes easier. This is West Bexington.</vt:lpstr>
      <vt:lpstr>As Euan speeds along Chesil Beach in his lovely boat. </vt:lpstr>
      <vt:lpstr>Cliffs ahead! The spectacular cliffs of Bridport Sand, an important oil reservoir, leading to West Bay, Bridport.</vt:lpstr>
      <vt:lpstr>Spectacular cliffs indeed!</vt:lpstr>
      <vt:lpstr>Then come the higher cliffs of Seatown with Doghouse Hill, lower left, then Golden Cap, below, at 625ft the highest point on the southern coastline.</vt:lpstr>
      <vt:lpstr>Charmouth cliffs follow, full of fossils and famed for dinosaurs.</vt:lpstr>
      <vt:lpstr>Then fossiliferous Black Venn, famed for mudslides.</vt:lpstr>
      <vt:lpstr>And arrival at attractive Lyme Regis.  </vt:lpstr>
      <vt:lpstr>Where we close this Chapter in the harbour at Lyme Regis Cobb.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Britain   Boating South   Part 2</dc:title>
  <dc:creator>John</dc:creator>
  <cp:lastModifiedBy>John Goldrick</cp:lastModifiedBy>
  <cp:revision>190</cp:revision>
  <dcterms:created xsi:type="dcterms:W3CDTF">2011-06-03T09:58:00Z</dcterms:created>
  <dcterms:modified xsi:type="dcterms:W3CDTF">2022-12-13T19:42:53Z</dcterms:modified>
</cp:coreProperties>
</file>