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5"/>
  </p:notesMasterIdLst>
  <p:sldIdLst>
    <p:sldId id="257" r:id="rId2"/>
    <p:sldId id="258" r:id="rId3"/>
    <p:sldId id="259" r:id="rId4"/>
    <p:sldId id="264" r:id="rId5"/>
    <p:sldId id="260" r:id="rId6"/>
    <p:sldId id="265" r:id="rId7"/>
    <p:sldId id="266" r:id="rId8"/>
    <p:sldId id="261" r:id="rId9"/>
    <p:sldId id="263" r:id="rId10"/>
    <p:sldId id="349" r:id="rId11"/>
    <p:sldId id="262" r:id="rId12"/>
    <p:sldId id="267" r:id="rId13"/>
    <p:sldId id="268" r:id="rId14"/>
    <p:sldId id="352" r:id="rId15"/>
    <p:sldId id="270" r:id="rId16"/>
    <p:sldId id="271" r:id="rId17"/>
    <p:sldId id="272" r:id="rId18"/>
    <p:sldId id="350" r:id="rId19"/>
    <p:sldId id="273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53" r:id="rId40"/>
    <p:sldId id="295" r:id="rId41"/>
    <p:sldId id="296" r:id="rId42"/>
    <p:sldId id="297" r:id="rId43"/>
    <p:sldId id="298" r:id="rId44"/>
    <p:sldId id="299" r:id="rId45"/>
    <p:sldId id="301" r:id="rId46"/>
    <p:sldId id="300" r:id="rId47"/>
    <p:sldId id="302" r:id="rId48"/>
    <p:sldId id="303" r:id="rId49"/>
    <p:sldId id="304" r:id="rId50"/>
    <p:sldId id="305" r:id="rId51"/>
    <p:sldId id="307" r:id="rId52"/>
    <p:sldId id="306" r:id="rId53"/>
    <p:sldId id="312" r:id="rId54"/>
    <p:sldId id="311" r:id="rId55"/>
    <p:sldId id="310" r:id="rId56"/>
    <p:sldId id="309" r:id="rId57"/>
    <p:sldId id="308" r:id="rId58"/>
    <p:sldId id="313" r:id="rId59"/>
    <p:sldId id="348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4" r:id="rId69"/>
    <p:sldId id="322" r:id="rId70"/>
    <p:sldId id="325" r:id="rId71"/>
    <p:sldId id="327" r:id="rId72"/>
    <p:sldId id="328" r:id="rId73"/>
    <p:sldId id="329" r:id="rId74"/>
    <p:sldId id="330" r:id="rId75"/>
    <p:sldId id="332" r:id="rId76"/>
    <p:sldId id="331" r:id="rId77"/>
    <p:sldId id="333" r:id="rId78"/>
    <p:sldId id="335" r:id="rId79"/>
    <p:sldId id="336" r:id="rId80"/>
    <p:sldId id="334" r:id="rId81"/>
    <p:sldId id="337" r:id="rId82"/>
    <p:sldId id="340" r:id="rId83"/>
    <p:sldId id="339" r:id="rId84"/>
    <p:sldId id="345" r:id="rId85"/>
    <p:sldId id="347" r:id="rId86"/>
    <p:sldId id="344" r:id="rId87"/>
    <p:sldId id="343" r:id="rId88"/>
    <p:sldId id="342" r:id="rId89"/>
    <p:sldId id="354" r:id="rId90"/>
    <p:sldId id="341" r:id="rId91"/>
    <p:sldId id="382" r:id="rId92"/>
    <p:sldId id="360" r:id="rId93"/>
    <p:sldId id="359" r:id="rId94"/>
    <p:sldId id="364" r:id="rId95"/>
    <p:sldId id="358" r:id="rId96"/>
    <p:sldId id="362" r:id="rId97"/>
    <p:sldId id="361" r:id="rId98"/>
    <p:sldId id="383" r:id="rId99"/>
    <p:sldId id="384" r:id="rId100"/>
    <p:sldId id="370" r:id="rId101"/>
    <p:sldId id="371" r:id="rId102"/>
    <p:sldId id="372" r:id="rId103"/>
    <p:sldId id="373" r:id="rId104"/>
    <p:sldId id="374" r:id="rId105"/>
    <p:sldId id="380" r:id="rId106"/>
    <p:sldId id="375" r:id="rId107"/>
    <p:sldId id="379" r:id="rId108"/>
    <p:sldId id="378" r:id="rId109"/>
    <p:sldId id="376" r:id="rId110"/>
    <p:sldId id="377" r:id="rId111"/>
    <p:sldId id="385" r:id="rId112"/>
    <p:sldId id="391" r:id="rId113"/>
    <p:sldId id="396" r:id="rId114"/>
    <p:sldId id="401" r:id="rId115"/>
    <p:sldId id="386" r:id="rId116"/>
    <p:sldId id="400" r:id="rId117"/>
    <p:sldId id="393" r:id="rId118"/>
    <p:sldId id="387" r:id="rId119"/>
    <p:sldId id="394" r:id="rId120"/>
    <p:sldId id="388" r:id="rId121"/>
    <p:sldId id="392" r:id="rId122"/>
    <p:sldId id="389" r:id="rId123"/>
    <p:sldId id="399" r:id="rId1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FA2E-C042-4C0D-937C-C75FD61B1FCC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29EAA-3D22-4405-8B92-92C755DCBD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1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9EAA-3D22-4405-8B92-92C755DCBD51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60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271A-2987-4D9D-AFE6-8C69105F75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64461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FF70-2AFD-4D2D-9896-F1134D7AF3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2225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D280-12F5-47EB-A64C-D8BE5A21ED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51441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8E9F-6A3A-49E5-9718-B3409D37D0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0184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AC0D-DCDA-486C-BE62-B7EEB0E763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1883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B6FD-8FBF-452C-8944-ACEF6C09C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38776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E83A-4F90-4E53-B566-82CE10092F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6928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2C9A-52DB-45C1-81F6-9779FEFE9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85118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E65F-0CCA-4CB7-B0DC-7CFDCFD286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68603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70BF-1ED3-4D2B-B538-3B929BCA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10454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6E2BB-9880-4864-BFC8-5C619456D1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12610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7D32-ACD8-4E59-88B8-A59511BDE3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77291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0378-4B8A-48FE-989B-C694F3FA12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15071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C3B1-E88E-4AE9-A8DE-05886D7801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18892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56554-48EE-4FE5-91AB-F6E6E17BFC16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19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jpe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76672"/>
            <a:ext cx="8928100" cy="30924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Exploring Britain</a:t>
            </a:r>
            <a:br>
              <a:rPr lang="en-GB" sz="3200" dirty="0"/>
            </a:br>
            <a:br>
              <a:rPr lang="en-GB" sz="2400" dirty="0"/>
            </a:br>
            <a:r>
              <a:rPr lang="en-GB" sz="3400" dirty="0"/>
              <a:t>Boating North </a:t>
            </a:r>
            <a:br>
              <a:rPr lang="en-GB" sz="4000" dirty="0"/>
            </a:br>
            <a:r>
              <a:rPr lang="en-GB" sz="4000" dirty="0"/>
              <a:t> C</a:t>
            </a:r>
            <a:r>
              <a:rPr lang="en-GB" sz="3400" dirty="0"/>
              <a:t>hapter 10</a:t>
            </a:r>
            <a:br>
              <a:rPr lang="en-GB" sz="3400" dirty="0"/>
            </a:br>
            <a:endParaRPr lang="en-US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352800"/>
            <a:ext cx="8424987" cy="304380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Oban to John O’Groats </a:t>
            </a:r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r>
              <a:rPr lang="en-GB" dirty="0"/>
              <a:t>7</a:t>
            </a:r>
            <a:r>
              <a:rPr lang="en-GB" baseline="30000" dirty="0"/>
              <a:t>th</a:t>
            </a:r>
            <a:r>
              <a:rPr lang="en-GB" dirty="0"/>
              <a:t> September 2013 </a:t>
            </a:r>
          </a:p>
          <a:p>
            <a:pPr eaLnBrk="1" hangingPunct="1">
              <a:defRPr/>
            </a:pPr>
            <a:r>
              <a:rPr lang="en-GB" dirty="0"/>
              <a:t>to 1</a:t>
            </a:r>
            <a:r>
              <a:rPr lang="en-GB" baseline="30000" dirty="0"/>
              <a:t>st</a:t>
            </a:r>
            <a:r>
              <a:rPr lang="en-GB" dirty="0"/>
              <a:t> August 2015 </a:t>
            </a:r>
          </a:p>
        </p:txBody>
      </p:sp>
    </p:spTree>
    <p:extLst>
      <p:ext uri="{BB962C8B-B14F-4D97-AF65-F5344CB8AC3E}">
        <p14:creationId xmlns:p14="http://schemas.microsoft.com/office/powerpoint/2010/main" val="293438055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20688"/>
          </a:xfrm>
        </p:spPr>
        <p:txBody>
          <a:bodyPr/>
          <a:lstStyle/>
          <a:p>
            <a:r>
              <a:rPr lang="en-GB" sz="2400" dirty="0"/>
              <a:t>Lismore is a very narrow island.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6" r="402"/>
          <a:stretch/>
        </p:blipFill>
        <p:spPr>
          <a:xfrm>
            <a:off x="179512" y="603682"/>
            <a:ext cx="8778057" cy="6131805"/>
          </a:xfrm>
        </p:spPr>
      </p:pic>
    </p:spTree>
    <p:extLst>
      <p:ext uri="{BB962C8B-B14F-4D97-AF65-F5344CB8AC3E}">
        <p14:creationId xmlns:p14="http://schemas.microsoft.com/office/powerpoint/2010/main" val="3953721679"/>
      </p:ext>
    </p:extLst>
  </p:cSld>
  <p:clrMapOvr>
    <a:masterClrMapping/>
  </p:clrMapOvr>
  <p:transition spd="slow" advClick="0" advTm="10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96" y="188640"/>
            <a:ext cx="2088232" cy="3456384"/>
          </a:xfrm>
        </p:spPr>
        <p:txBody>
          <a:bodyPr/>
          <a:lstStyle/>
          <a:p>
            <a:r>
              <a:rPr lang="en-US" sz="2400" dirty="0"/>
              <a:t>As we pass </a:t>
            </a:r>
            <a:r>
              <a:rPr lang="en-US" sz="2400" dirty="0" err="1"/>
              <a:t>Sutor</a:t>
            </a:r>
            <a:r>
              <a:rPr lang="en-US" sz="2400" dirty="0"/>
              <a:t> cliff and return to the ever widening Moray Firth.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457" r="187" b="49172"/>
          <a:stretch/>
        </p:blipFill>
        <p:spPr>
          <a:xfrm>
            <a:off x="251520" y="3837581"/>
            <a:ext cx="8640960" cy="281601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22084" r="5986" b="24302"/>
          <a:stretch/>
        </p:blipFill>
        <p:spPr>
          <a:xfrm>
            <a:off x="2195736" y="260648"/>
            <a:ext cx="6673340" cy="3365198"/>
          </a:xfrm>
        </p:spPr>
      </p:pic>
    </p:spTree>
    <p:extLst>
      <p:ext uri="{BB962C8B-B14F-4D97-AF65-F5344CB8AC3E}">
        <p14:creationId xmlns:p14="http://schemas.microsoft.com/office/powerpoint/2010/main" val="1963039681"/>
      </p:ext>
    </p:extLst>
  </p:cSld>
  <p:clrMapOvr>
    <a:masterClrMapping/>
  </p:clrMapOvr>
  <p:transition spd="slow" advClick="0" advTm="12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US" sz="2400" dirty="0"/>
              <a:t>We then curve round to a northerly course.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15" r="90" b="178"/>
          <a:stretch/>
        </p:blipFill>
        <p:spPr>
          <a:xfrm>
            <a:off x="251520" y="692727"/>
            <a:ext cx="8601535" cy="5902037"/>
          </a:xfrm>
        </p:spPr>
      </p:pic>
    </p:spTree>
    <p:extLst>
      <p:ext uri="{BB962C8B-B14F-4D97-AF65-F5344CB8AC3E}">
        <p14:creationId xmlns:p14="http://schemas.microsoft.com/office/powerpoint/2010/main" val="4276744372"/>
      </p:ext>
    </p:extLst>
  </p:cSld>
  <p:clrMapOvr>
    <a:masterClrMapping/>
  </p:clrMapOvr>
  <p:transition spd="slow" advClick="0" advTm="12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2400" dirty="0"/>
              <a:t>And are some way out passing the flat headland to</a:t>
            </a:r>
            <a:br>
              <a:rPr lang="en-US" sz="2400" dirty="0"/>
            </a:br>
            <a:r>
              <a:rPr lang="en-US" sz="2400" dirty="0" err="1"/>
              <a:t>Tarbat</a:t>
            </a:r>
            <a:r>
              <a:rPr lang="en-US" sz="2400" dirty="0"/>
              <a:t> Ness, the entrance to </a:t>
            </a:r>
            <a:r>
              <a:rPr lang="en-US" sz="2400" dirty="0" err="1"/>
              <a:t>Dornoch</a:t>
            </a:r>
            <a:r>
              <a:rPr lang="en-US" sz="2400" dirty="0"/>
              <a:t> Firth.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8" b="11111"/>
          <a:stretch/>
        </p:blipFill>
        <p:spPr>
          <a:xfrm>
            <a:off x="251520" y="790250"/>
            <a:ext cx="8640960" cy="5864302"/>
          </a:xfrm>
        </p:spPr>
      </p:pic>
    </p:spTree>
    <p:extLst>
      <p:ext uri="{BB962C8B-B14F-4D97-AF65-F5344CB8AC3E}">
        <p14:creationId xmlns:p14="http://schemas.microsoft.com/office/powerpoint/2010/main" val="2617527907"/>
      </p:ext>
    </p:extLst>
  </p:cSld>
  <p:clrMapOvr>
    <a:masterClrMapping/>
  </p:clrMapOvr>
  <p:transition spd="slow" advClick="0" advTm="12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92696"/>
          </a:xfrm>
        </p:spPr>
        <p:txBody>
          <a:bodyPr/>
          <a:lstStyle/>
          <a:p>
            <a:r>
              <a:rPr lang="en-US" sz="2400" dirty="0"/>
              <a:t>The weather pleasingly clears passing Brora and Helmsdale.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134" b="6951"/>
          <a:stretch/>
        </p:blipFill>
        <p:spPr>
          <a:xfrm>
            <a:off x="251520" y="719580"/>
            <a:ext cx="8640960" cy="5883918"/>
          </a:xfrm>
        </p:spPr>
      </p:pic>
    </p:spTree>
    <p:extLst>
      <p:ext uri="{BB962C8B-B14F-4D97-AF65-F5344CB8AC3E}">
        <p14:creationId xmlns:p14="http://schemas.microsoft.com/office/powerpoint/2010/main" val="3251276890"/>
      </p:ext>
    </p:extLst>
  </p:cSld>
  <p:clrMapOvr>
    <a:masterClrMapping/>
  </p:clrMapOvr>
  <p:transition spd="slow" advClick="0" advTm="12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8520" y="12075"/>
            <a:ext cx="9289032" cy="680621"/>
          </a:xfrm>
        </p:spPr>
        <p:txBody>
          <a:bodyPr/>
          <a:lstStyle/>
          <a:p>
            <a:r>
              <a:rPr lang="en-US" sz="2400" dirty="0"/>
              <a:t>And by </a:t>
            </a:r>
            <a:r>
              <a:rPr lang="en-US" sz="2400" dirty="0" err="1"/>
              <a:t>Berriedale</a:t>
            </a:r>
            <a:r>
              <a:rPr lang="en-US" sz="2400" dirty="0"/>
              <a:t> we are close to the working</a:t>
            </a:r>
            <a:br>
              <a:rPr lang="en-US" sz="2400" dirty="0"/>
            </a:br>
            <a:r>
              <a:rPr lang="en-US" sz="2400" dirty="0"/>
              <a:t>rigs of the Beatrice oil field.</a:t>
            </a:r>
            <a:endParaRPr lang="en-GB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" r="102" b="9919"/>
          <a:stretch/>
        </p:blipFill>
        <p:spPr>
          <a:xfrm>
            <a:off x="179512" y="764704"/>
            <a:ext cx="8742546" cy="5920181"/>
          </a:xfrm>
        </p:spPr>
      </p:pic>
    </p:spTree>
    <p:extLst>
      <p:ext uri="{BB962C8B-B14F-4D97-AF65-F5344CB8AC3E}">
        <p14:creationId xmlns:p14="http://schemas.microsoft.com/office/powerpoint/2010/main" val="2391573304"/>
      </p:ext>
    </p:extLst>
  </p:cSld>
  <p:clrMapOvr>
    <a:masterClrMapping/>
  </p:clrMapOvr>
  <p:transition spd="slow" advClick="0" advTm="12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US" sz="2400" dirty="0"/>
              <a:t>But sadly, off Wick, with just 20 miles to go to John O’Groats,</a:t>
            </a:r>
            <a:br>
              <a:rPr lang="en-US" sz="2400" dirty="0"/>
            </a:br>
            <a:r>
              <a:rPr lang="en-US" sz="2400" dirty="0"/>
              <a:t>the clouds close in again.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r="114"/>
          <a:stretch/>
        </p:blipFill>
        <p:spPr>
          <a:xfrm>
            <a:off x="179513" y="775854"/>
            <a:ext cx="8770524" cy="5914791"/>
          </a:xfrm>
        </p:spPr>
      </p:pic>
    </p:spTree>
    <p:extLst>
      <p:ext uri="{BB962C8B-B14F-4D97-AF65-F5344CB8AC3E}">
        <p14:creationId xmlns:p14="http://schemas.microsoft.com/office/powerpoint/2010/main" val="557369277"/>
      </p:ext>
    </p:extLst>
  </p:cSld>
  <p:clrMapOvr>
    <a:masterClrMapping/>
  </p:clrMapOvr>
  <p:transition spd="slow" advClick="0" advTm="12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7562"/>
            <a:ext cx="9144000" cy="720258"/>
          </a:xfrm>
        </p:spPr>
        <p:txBody>
          <a:bodyPr/>
          <a:lstStyle/>
          <a:p>
            <a:r>
              <a:rPr lang="en-US" sz="2400" dirty="0"/>
              <a:t>Magellan’s Bermuda flag flutters in the breeze. </a:t>
            </a:r>
            <a:endParaRPr lang="en-GB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" r="297" b="5724"/>
          <a:stretch/>
        </p:blipFill>
        <p:spPr>
          <a:xfrm>
            <a:off x="251520" y="665018"/>
            <a:ext cx="8615389" cy="5932334"/>
          </a:xfrm>
        </p:spPr>
      </p:pic>
    </p:spTree>
    <p:extLst>
      <p:ext uri="{BB962C8B-B14F-4D97-AF65-F5344CB8AC3E}">
        <p14:creationId xmlns:p14="http://schemas.microsoft.com/office/powerpoint/2010/main" val="1838401403"/>
      </p:ext>
    </p:extLst>
  </p:cSld>
  <p:clrMapOvr>
    <a:masterClrMapping/>
  </p:clrMapOvr>
  <p:transition spd="slow" advClick="0" advTm="12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8531"/>
            <a:ext cx="9361040" cy="612157"/>
          </a:xfrm>
        </p:spPr>
        <p:txBody>
          <a:bodyPr/>
          <a:lstStyle/>
          <a:p>
            <a:r>
              <a:rPr lang="en-US" sz="2400" dirty="0"/>
              <a:t>And darkness begins to fall on the longest day of the year.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6" b="9238"/>
          <a:stretch/>
        </p:blipFill>
        <p:spPr>
          <a:xfrm>
            <a:off x="251520" y="692695"/>
            <a:ext cx="8698516" cy="5929777"/>
          </a:xfrm>
        </p:spPr>
      </p:pic>
    </p:spTree>
    <p:extLst>
      <p:ext uri="{BB962C8B-B14F-4D97-AF65-F5344CB8AC3E}">
        <p14:creationId xmlns:p14="http://schemas.microsoft.com/office/powerpoint/2010/main" val="1087869632"/>
      </p:ext>
    </p:extLst>
  </p:cSld>
  <p:clrMapOvr>
    <a:masterClrMapping/>
  </p:clrMapOvr>
  <p:transition spd="slow" advClick="0" advTm="12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sz="2400" dirty="0"/>
              <a:t>Lights on the bridge point the way ahead to the difficult </a:t>
            </a:r>
            <a:br>
              <a:rPr lang="en-US" sz="2400" dirty="0"/>
            </a:br>
            <a:r>
              <a:rPr lang="en-US" sz="2400" dirty="0"/>
              <a:t>waters of the </a:t>
            </a:r>
            <a:r>
              <a:rPr lang="en-US" sz="2400" dirty="0" err="1"/>
              <a:t>Pentland</a:t>
            </a:r>
            <a:r>
              <a:rPr lang="en-US" sz="2400" dirty="0"/>
              <a:t> Firth. Just five miles to go now.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r="79" b="7023"/>
          <a:stretch/>
        </p:blipFill>
        <p:spPr>
          <a:xfrm>
            <a:off x="179512" y="881112"/>
            <a:ext cx="8784976" cy="5791130"/>
          </a:xfrm>
        </p:spPr>
      </p:pic>
    </p:spTree>
    <p:extLst>
      <p:ext uri="{BB962C8B-B14F-4D97-AF65-F5344CB8AC3E}">
        <p14:creationId xmlns:p14="http://schemas.microsoft.com/office/powerpoint/2010/main" val="1961462875"/>
      </p:ext>
    </p:extLst>
  </p:cSld>
  <p:clrMapOvr>
    <a:masterClrMapping/>
  </p:clrMapOvr>
  <p:transition spd="slow" advClick="0" advTm="12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878"/>
            <a:ext cx="8460432" cy="908720"/>
          </a:xfrm>
        </p:spPr>
        <p:txBody>
          <a:bodyPr/>
          <a:lstStyle/>
          <a:p>
            <a:r>
              <a:rPr lang="en-US" sz="2400" dirty="0"/>
              <a:t>But the Isle of Stroma and its lighthouse are as near as we will get to John O’Groats this trip.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r="253" b="7407"/>
          <a:stretch/>
        </p:blipFill>
        <p:spPr>
          <a:xfrm>
            <a:off x="179511" y="908720"/>
            <a:ext cx="8767123" cy="5748569"/>
          </a:xfrm>
        </p:spPr>
      </p:pic>
    </p:spTree>
    <p:extLst>
      <p:ext uri="{BB962C8B-B14F-4D97-AF65-F5344CB8AC3E}">
        <p14:creationId xmlns:p14="http://schemas.microsoft.com/office/powerpoint/2010/main" val="2654762953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764704"/>
          </a:xfrm>
        </p:spPr>
        <p:txBody>
          <a:bodyPr/>
          <a:lstStyle/>
          <a:p>
            <a:r>
              <a:rPr lang="en-GB" sz="2400" dirty="0"/>
              <a:t>And looks remote in this eastwards view </a:t>
            </a:r>
            <a:br>
              <a:rPr lang="en-GB" sz="2400" dirty="0"/>
            </a:br>
            <a:r>
              <a:rPr lang="en-GB" sz="2400" dirty="0"/>
              <a:t>across Loch Linnhe to </a:t>
            </a:r>
            <a:r>
              <a:rPr lang="en-GB" sz="2400" dirty="0" err="1"/>
              <a:t>Glensandre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" r="72" b="9847"/>
          <a:stretch/>
        </p:blipFill>
        <p:spPr>
          <a:xfrm>
            <a:off x="114965" y="812406"/>
            <a:ext cx="8865549" cy="5928962"/>
          </a:xfrm>
        </p:spPr>
      </p:pic>
    </p:spTree>
    <p:extLst>
      <p:ext uri="{BB962C8B-B14F-4D97-AF65-F5344CB8AC3E}">
        <p14:creationId xmlns:p14="http://schemas.microsoft.com/office/powerpoint/2010/main" val="2975295531"/>
      </p:ext>
    </p:extLst>
  </p:cSld>
  <p:clrMapOvr>
    <a:masterClrMapping/>
  </p:clrMapOvr>
  <p:transition spd="slow" advClick="0" advTm="12000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US" sz="2400" dirty="0"/>
              <a:t>And to reach our target another visit will be required</a:t>
            </a:r>
            <a:br>
              <a:rPr lang="en-US" sz="2400" dirty="0"/>
            </a:br>
            <a:r>
              <a:rPr lang="en-US" sz="2400" dirty="0"/>
              <a:t>Cheers everybody!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5" r="147" b="9363"/>
          <a:stretch/>
        </p:blipFill>
        <p:spPr>
          <a:xfrm>
            <a:off x="179512" y="772356"/>
            <a:ext cx="8778057" cy="5897003"/>
          </a:xfrm>
        </p:spPr>
      </p:pic>
    </p:spTree>
    <p:extLst>
      <p:ext uri="{BB962C8B-B14F-4D97-AF65-F5344CB8AC3E}">
        <p14:creationId xmlns:p14="http://schemas.microsoft.com/office/powerpoint/2010/main" val="4247475895"/>
      </p:ext>
    </p:extLst>
  </p:cSld>
  <p:clrMapOvr>
    <a:masterClrMapping/>
  </p:clrMapOvr>
  <p:transition spd="slow" advClick="0" advTm="6000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And just a month later we are back in the </a:t>
            </a:r>
            <a:r>
              <a:rPr lang="en-GB" sz="2400" dirty="0" err="1"/>
              <a:t>Pentland</a:t>
            </a:r>
            <a:r>
              <a:rPr lang="en-GB" sz="2400" dirty="0"/>
              <a:t> Firth.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9673" r="2589" b="791"/>
          <a:stretch/>
        </p:blipFill>
        <p:spPr>
          <a:xfrm>
            <a:off x="179512" y="604910"/>
            <a:ext cx="8784976" cy="6076275"/>
          </a:xfrm>
        </p:spPr>
      </p:pic>
    </p:spTree>
    <p:extLst>
      <p:ext uri="{BB962C8B-B14F-4D97-AF65-F5344CB8AC3E}">
        <p14:creationId xmlns:p14="http://schemas.microsoft.com/office/powerpoint/2010/main" val="4030173738"/>
      </p:ext>
    </p:extLst>
  </p:cSld>
  <p:clrMapOvr>
    <a:masterClrMapping/>
  </p:clrMapOvr>
  <p:transition spd="slow" advClick="0" advTm="12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764704"/>
          </a:xfrm>
        </p:spPr>
        <p:txBody>
          <a:bodyPr/>
          <a:lstStyle/>
          <a:p>
            <a:r>
              <a:rPr lang="en-GB" sz="2400" dirty="0"/>
              <a:t>Aboard the Orkney ferry </a:t>
            </a:r>
            <a:r>
              <a:rPr lang="en-GB" sz="2400" dirty="0" err="1"/>
              <a:t>Pentland</a:t>
            </a:r>
            <a:r>
              <a:rPr lang="en-GB" sz="2400" dirty="0"/>
              <a:t> Venture, purpose built in Hull in 1986 and cleverly lengthened since with a new centre section.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0954" r="7482" b="10410"/>
          <a:stretch/>
        </p:blipFill>
        <p:spPr>
          <a:xfrm>
            <a:off x="179512" y="836712"/>
            <a:ext cx="8804690" cy="5850385"/>
          </a:xfrm>
        </p:spPr>
      </p:pic>
    </p:spTree>
    <p:extLst>
      <p:ext uri="{BB962C8B-B14F-4D97-AF65-F5344CB8AC3E}">
        <p14:creationId xmlns:p14="http://schemas.microsoft.com/office/powerpoint/2010/main" val="1372154370"/>
      </p:ext>
    </p:extLst>
  </p:cSld>
  <p:clrMapOvr>
    <a:masterClrMapping/>
  </p:clrMapOvr>
  <p:transition spd="slow" advClick="0" advTm="1200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84" y="260648"/>
            <a:ext cx="2808312" cy="3912096"/>
          </a:xfrm>
        </p:spPr>
        <p:txBody>
          <a:bodyPr/>
          <a:lstStyle/>
          <a:p>
            <a:r>
              <a:rPr lang="en-GB" sz="2400" dirty="0"/>
              <a:t>And the view aboard </a:t>
            </a:r>
            <a:r>
              <a:rPr lang="en-GB" sz="2400" dirty="0" err="1"/>
              <a:t>Pentland</a:t>
            </a:r>
            <a:r>
              <a:rPr lang="en-GB" sz="2400" dirty="0"/>
              <a:t> Venture with Stroma behind. 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70" r="163" b="5845"/>
          <a:stretch/>
        </p:blipFill>
        <p:spPr>
          <a:xfrm>
            <a:off x="179512" y="188640"/>
            <a:ext cx="5904656" cy="6488928"/>
          </a:xfrm>
        </p:spPr>
      </p:pic>
    </p:spTree>
    <p:extLst>
      <p:ext uri="{BB962C8B-B14F-4D97-AF65-F5344CB8AC3E}">
        <p14:creationId xmlns:p14="http://schemas.microsoft.com/office/powerpoint/2010/main" val="3913462306"/>
      </p:ext>
    </p:extLst>
  </p:cSld>
  <p:clrMapOvr>
    <a:masterClrMapping/>
  </p:clrMapOvr>
  <p:transition spd="slow" advClick="0" advTm="12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385"/>
          </a:xfrm>
        </p:spPr>
        <p:txBody>
          <a:bodyPr/>
          <a:lstStyle/>
          <a:p>
            <a:r>
              <a:rPr lang="en-GB" sz="2400" dirty="0"/>
              <a:t>Stroma once had a viable population but life was harsh, the island’s population dropping from 375 in 1901 to zero in 1997.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4" r="152" b="12355"/>
          <a:stretch/>
        </p:blipFill>
        <p:spPr>
          <a:xfrm>
            <a:off x="179512" y="908720"/>
            <a:ext cx="8742546" cy="5758410"/>
          </a:xfrm>
        </p:spPr>
      </p:pic>
    </p:spTree>
    <p:extLst>
      <p:ext uri="{BB962C8B-B14F-4D97-AF65-F5344CB8AC3E}">
        <p14:creationId xmlns:p14="http://schemas.microsoft.com/office/powerpoint/2010/main" val="294131742"/>
      </p:ext>
    </p:extLst>
  </p:cSld>
  <p:clrMapOvr>
    <a:masterClrMapping/>
  </p:clrMapOvr>
  <p:transition spd="slow" advClick="0" advTm="12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20688"/>
          </a:xfrm>
        </p:spPr>
        <p:txBody>
          <a:bodyPr/>
          <a:lstStyle/>
          <a:p>
            <a:r>
              <a:rPr lang="en-GB" sz="2400" dirty="0"/>
              <a:t>And we get very close to Stoma light on this particular trip.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r="18" b="4243"/>
          <a:stretch/>
        </p:blipFill>
        <p:spPr>
          <a:xfrm>
            <a:off x="179512" y="656949"/>
            <a:ext cx="8769179" cy="6041994"/>
          </a:xfrm>
        </p:spPr>
      </p:pic>
    </p:spTree>
    <p:extLst>
      <p:ext uri="{BB962C8B-B14F-4D97-AF65-F5344CB8AC3E}">
        <p14:creationId xmlns:p14="http://schemas.microsoft.com/office/powerpoint/2010/main" val="543706502"/>
      </p:ext>
    </p:extLst>
  </p:cSld>
  <p:clrMapOvr>
    <a:masterClrMapping/>
  </p:clrMapOvr>
  <p:transition spd="slow" advClick="0" advTm="12000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2160" y="2996952"/>
            <a:ext cx="2952328" cy="3672408"/>
          </a:xfrm>
        </p:spPr>
        <p:txBody>
          <a:bodyPr/>
          <a:lstStyle/>
          <a:p>
            <a:r>
              <a:rPr lang="en-GB" sz="2400" dirty="0"/>
              <a:t>We are making a crossing to </a:t>
            </a:r>
            <a:r>
              <a:rPr lang="en-GB" sz="2400" dirty="0" err="1"/>
              <a:t>Burwick</a:t>
            </a:r>
            <a:r>
              <a:rPr lang="en-GB" sz="2400" dirty="0"/>
              <a:t> on the Orkney Isles as a cargo ship passes in the shipping lane.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7" r="34665" b="21940"/>
          <a:stretch/>
        </p:blipFill>
        <p:spPr>
          <a:xfrm>
            <a:off x="179512" y="2993412"/>
            <a:ext cx="5688632" cy="367594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740" r="238" b="42413"/>
          <a:stretch/>
        </p:blipFill>
        <p:spPr>
          <a:xfrm>
            <a:off x="179511" y="188638"/>
            <a:ext cx="8784977" cy="2631691"/>
          </a:xfrm>
        </p:spPr>
      </p:pic>
    </p:spTree>
    <p:extLst>
      <p:ext uri="{BB962C8B-B14F-4D97-AF65-F5344CB8AC3E}">
        <p14:creationId xmlns:p14="http://schemas.microsoft.com/office/powerpoint/2010/main" val="3784031133"/>
      </p:ext>
    </p:extLst>
  </p:cSld>
  <p:clrMapOvr>
    <a:masterClrMapping/>
  </p:clrMapOvr>
  <p:transition spd="slow" advClick="0" advTm="12000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692696"/>
          </a:xfrm>
        </p:spPr>
        <p:txBody>
          <a:bodyPr/>
          <a:lstStyle/>
          <a:p>
            <a:r>
              <a:rPr lang="en-GB" sz="2400" dirty="0"/>
              <a:t>Heading for John O’Groats now </a:t>
            </a:r>
            <a:r>
              <a:rPr lang="en-GB" sz="2400" dirty="0" err="1"/>
              <a:t>Duncansby</a:t>
            </a:r>
            <a:r>
              <a:rPr lang="en-GB" sz="2400" dirty="0"/>
              <a:t> Head is the impressive headland to the left.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r="128" b="1438"/>
          <a:stretch/>
        </p:blipFill>
        <p:spPr>
          <a:xfrm>
            <a:off x="179511" y="781235"/>
            <a:ext cx="8786935" cy="5896003"/>
          </a:xfrm>
        </p:spPr>
      </p:pic>
    </p:spTree>
    <p:extLst>
      <p:ext uri="{BB962C8B-B14F-4D97-AF65-F5344CB8AC3E}">
        <p14:creationId xmlns:p14="http://schemas.microsoft.com/office/powerpoint/2010/main" val="391858952"/>
      </p:ext>
    </p:extLst>
  </p:cSld>
  <p:clrMapOvr>
    <a:masterClrMapping/>
  </p:clrMapOvr>
  <p:transition spd="slow" advClick="0" advTm="1200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992888" cy="764704"/>
          </a:xfrm>
        </p:spPr>
        <p:txBody>
          <a:bodyPr/>
          <a:lstStyle/>
          <a:p>
            <a:r>
              <a:rPr lang="en-GB" sz="2400" dirty="0"/>
              <a:t>And the skipper takes us close in to the vertical cliffs as we approach the coast.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340" r="44" b="3837"/>
          <a:stretch/>
        </p:blipFill>
        <p:spPr>
          <a:xfrm>
            <a:off x="179512" y="836712"/>
            <a:ext cx="8778057" cy="5850384"/>
          </a:xfrm>
        </p:spPr>
      </p:pic>
    </p:spTree>
    <p:extLst>
      <p:ext uri="{BB962C8B-B14F-4D97-AF65-F5344CB8AC3E}">
        <p14:creationId xmlns:p14="http://schemas.microsoft.com/office/powerpoint/2010/main" val="1908661776"/>
      </p:ext>
    </p:extLst>
  </p:cSld>
  <p:clrMapOvr>
    <a:masterClrMapping/>
  </p:clrMapOvr>
  <p:transition spd="slow" advClick="0" advTm="1200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We then follow the northern shore to  John O’Groats as this incredible waterway journey draws to a close.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r="138" b="3202"/>
          <a:stretch/>
        </p:blipFill>
        <p:spPr>
          <a:xfrm>
            <a:off x="179513" y="772356"/>
            <a:ext cx="8795811" cy="5894773"/>
          </a:xfrm>
        </p:spPr>
      </p:pic>
    </p:spTree>
    <p:extLst>
      <p:ext uri="{BB962C8B-B14F-4D97-AF65-F5344CB8AC3E}">
        <p14:creationId xmlns:p14="http://schemas.microsoft.com/office/powerpoint/2010/main" val="178435182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32040" y="3140968"/>
            <a:ext cx="4032448" cy="3531840"/>
          </a:xfrm>
        </p:spPr>
        <p:txBody>
          <a:bodyPr/>
          <a:lstStyle/>
          <a:p>
            <a:r>
              <a:rPr lang="en-GB" sz="2400" dirty="0"/>
              <a:t>Just a little way up from </a:t>
            </a:r>
            <a:r>
              <a:rPr lang="en-GB" sz="2400" dirty="0" err="1"/>
              <a:t>Achnacroish</a:t>
            </a:r>
            <a:r>
              <a:rPr lang="en-GB" sz="2400" dirty="0"/>
              <a:t> is another  ferry link, the link to Port </a:t>
            </a:r>
            <a:r>
              <a:rPr lang="en-GB" sz="2400" dirty="0" err="1"/>
              <a:t>Appin</a:t>
            </a:r>
            <a:r>
              <a:rPr lang="en-GB" sz="2400" dirty="0"/>
              <a:t> as we await the</a:t>
            </a:r>
            <a:br>
              <a:rPr lang="en-GB" sz="2400" dirty="0"/>
            </a:br>
            <a:r>
              <a:rPr lang="en-GB" sz="2400" dirty="0"/>
              <a:t> evening boat.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" b="19632"/>
          <a:stretch/>
        </p:blipFill>
        <p:spPr>
          <a:xfrm>
            <a:off x="179512" y="188640"/>
            <a:ext cx="4589865" cy="27649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98" r="-229" b="-221"/>
          <a:stretch/>
        </p:blipFill>
        <p:spPr>
          <a:xfrm>
            <a:off x="179512" y="3140968"/>
            <a:ext cx="4625266" cy="356882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2" t="21687" r="24450" b="9331"/>
          <a:stretch/>
        </p:blipFill>
        <p:spPr>
          <a:xfrm>
            <a:off x="4932039" y="186431"/>
            <a:ext cx="4030891" cy="2755945"/>
          </a:xfrm>
        </p:spPr>
      </p:pic>
    </p:spTree>
    <p:extLst>
      <p:ext uri="{BB962C8B-B14F-4D97-AF65-F5344CB8AC3E}">
        <p14:creationId xmlns:p14="http://schemas.microsoft.com/office/powerpoint/2010/main" val="1980040407"/>
      </p:ext>
    </p:extLst>
  </p:cSld>
  <p:clrMapOvr>
    <a:masterClrMapping/>
  </p:clrMapOvr>
  <p:transition spd="slow" advClick="0" advTm="12000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820472" cy="620688"/>
          </a:xfrm>
        </p:spPr>
        <p:txBody>
          <a:bodyPr/>
          <a:lstStyle/>
          <a:p>
            <a:r>
              <a:rPr lang="en-GB" sz="2400" dirty="0"/>
              <a:t>A crewman throws the line for the last time.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1" t="7539" r="13" b="6167"/>
          <a:stretch/>
        </p:blipFill>
        <p:spPr>
          <a:xfrm>
            <a:off x="179513" y="674703"/>
            <a:ext cx="8786934" cy="6044955"/>
          </a:xfrm>
        </p:spPr>
      </p:pic>
    </p:spTree>
    <p:extLst>
      <p:ext uri="{BB962C8B-B14F-4D97-AF65-F5344CB8AC3E}">
        <p14:creationId xmlns:p14="http://schemas.microsoft.com/office/powerpoint/2010/main" val="3202222444"/>
      </p:ext>
    </p:extLst>
  </p:cSld>
  <p:clrMapOvr>
    <a:masterClrMapping/>
  </p:clrMapOvr>
  <p:transition spd="slow" advClick="0" advTm="1200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692696"/>
          </a:xfrm>
        </p:spPr>
        <p:txBody>
          <a:bodyPr/>
          <a:lstStyle/>
          <a:p>
            <a:r>
              <a:rPr lang="en-GB" sz="2400" dirty="0"/>
              <a:t>And the </a:t>
            </a:r>
            <a:r>
              <a:rPr lang="en-GB" sz="2400" dirty="0" err="1"/>
              <a:t>Pentland</a:t>
            </a:r>
            <a:r>
              <a:rPr lang="en-GB" sz="2400" dirty="0"/>
              <a:t> Venture is made fast.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9" r="79" b="4345"/>
          <a:stretch/>
        </p:blipFill>
        <p:spPr>
          <a:xfrm>
            <a:off x="179512" y="656948"/>
            <a:ext cx="8778057" cy="6064674"/>
          </a:xfrm>
        </p:spPr>
      </p:pic>
    </p:spTree>
    <p:extLst>
      <p:ext uri="{BB962C8B-B14F-4D97-AF65-F5344CB8AC3E}">
        <p14:creationId xmlns:p14="http://schemas.microsoft.com/office/powerpoint/2010/main" val="3447675466"/>
      </p:ext>
    </p:extLst>
  </p:cSld>
  <p:clrMapOvr>
    <a:masterClrMapping/>
  </p:clrMapOvr>
  <p:transition spd="slow" advClick="0" advTm="1200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764704"/>
          </a:xfrm>
        </p:spPr>
        <p:txBody>
          <a:bodyPr/>
          <a:lstStyle/>
          <a:p>
            <a:r>
              <a:rPr lang="en-GB" sz="2400" dirty="0"/>
              <a:t>We have arrived in John O’Groats and our journey north is done.</a:t>
            </a:r>
            <a:br>
              <a:rPr lang="en-GB" sz="2400" dirty="0"/>
            </a:br>
            <a:r>
              <a:rPr lang="en-GB" sz="2400" dirty="0"/>
              <a:t>What an adventure it has been.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7300" r="2103" b="7694"/>
          <a:stretch/>
        </p:blipFill>
        <p:spPr>
          <a:xfrm>
            <a:off x="179512" y="834240"/>
            <a:ext cx="8784976" cy="5876538"/>
          </a:xfrm>
        </p:spPr>
      </p:pic>
    </p:spTree>
    <p:extLst>
      <p:ext uri="{BB962C8B-B14F-4D97-AF65-F5344CB8AC3E}">
        <p14:creationId xmlns:p14="http://schemas.microsoft.com/office/powerpoint/2010/main" val="3927064884"/>
      </p:ext>
    </p:extLst>
  </p:cSld>
  <p:clrMapOvr>
    <a:masterClrMapping/>
  </p:clrMapOvr>
  <p:transition spd="slow" advClick="0" advTm="20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371600"/>
          </a:xfrm>
        </p:spPr>
        <p:txBody>
          <a:bodyPr/>
          <a:lstStyle/>
          <a:p>
            <a:r>
              <a:rPr lang="en-GB" dirty="0"/>
              <a:t>End of Chapter 10</a:t>
            </a:r>
          </a:p>
        </p:txBody>
      </p:sp>
    </p:spTree>
    <p:extLst>
      <p:ext uri="{BB962C8B-B14F-4D97-AF65-F5344CB8AC3E}">
        <p14:creationId xmlns:p14="http://schemas.microsoft.com/office/powerpoint/2010/main" val="3173267434"/>
      </p:ext>
    </p:extLst>
  </p:cSld>
  <p:clrMapOvr>
    <a:masterClrMapping/>
  </p:clrMapOvr>
  <p:transition spd="slow" advClick="0"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722"/>
            <a:ext cx="9361040" cy="623410"/>
          </a:xfrm>
        </p:spPr>
        <p:txBody>
          <a:bodyPr/>
          <a:lstStyle/>
          <a:p>
            <a:r>
              <a:rPr lang="en-GB" sz="2400" dirty="0"/>
              <a:t>The ferry arrives. In winter this crossing must be very quiet.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15" r="5918" b="1838"/>
          <a:stretch/>
        </p:blipFill>
        <p:spPr>
          <a:xfrm>
            <a:off x="179512" y="621437"/>
            <a:ext cx="8733670" cy="6115965"/>
          </a:xfrm>
        </p:spPr>
      </p:pic>
    </p:spTree>
    <p:extLst>
      <p:ext uri="{BB962C8B-B14F-4D97-AF65-F5344CB8AC3E}">
        <p14:creationId xmlns:p14="http://schemas.microsoft.com/office/powerpoint/2010/main" val="368589074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2924"/>
            <a:ext cx="9289032" cy="669772"/>
          </a:xfrm>
        </p:spPr>
        <p:txBody>
          <a:bodyPr/>
          <a:lstStyle/>
          <a:p>
            <a:r>
              <a:rPr lang="en-GB" sz="2400" dirty="0"/>
              <a:t>There are views to Castle Stalker as we cross to Port </a:t>
            </a:r>
            <a:r>
              <a:rPr lang="en-GB" sz="2400" dirty="0" err="1"/>
              <a:t>Appin</a:t>
            </a:r>
            <a:r>
              <a:rPr lang="en-GB" sz="2400" dirty="0"/>
              <a:t>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" r="-24" b="8749"/>
          <a:stretch/>
        </p:blipFill>
        <p:spPr>
          <a:xfrm>
            <a:off x="179512" y="692696"/>
            <a:ext cx="8786935" cy="6009945"/>
          </a:xfrm>
        </p:spPr>
      </p:pic>
    </p:spTree>
    <p:extLst>
      <p:ext uri="{BB962C8B-B14F-4D97-AF65-F5344CB8AC3E}">
        <p14:creationId xmlns:p14="http://schemas.microsoft.com/office/powerpoint/2010/main" val="3616118345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4047"/>
            <a:ext cx="9180512" cy="534634"/>
          </a:xfrm>
        </p:spPr>
        <p:txBody>
          <a:bodyPr/>
          <a:lstStyle/>
          <a:p>
            <a:r>
              <a:rPr lang="en-GB" sz="2400" dirty="0"/>
              <a:t>But much better views of Castle Stalker the following morning.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8116" r="-53" b="9747"/>
          <a:stretch/>
        </p:blipFill>
        <p:spPr>
          <a:xfrm>
            <a:off x="111158" y="548680"/>
            <a:ext cx="8891786" cy="6192688"/>
          </a:xfrm>
        </p:spPr>
      </p:pic>
    </p:spTree>
    <p:extLst>
      <p:ext uri="{BB962C8B-B14F-4D97-AF65-F5344CB8AC3E}">
        <p14:creationId xmlns:p14="http://schemas.microsoft.com/office/powerpoint/2010/main" val="995297146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3968" y="116632"/>
            <a:ext cx="4536504" cy="2448272"/>
          </a:xfrm>
        </p:spPr>
        <p:txBody>
          <a:bodyPr/>
          <a:lstStyle/>
          <a:p>
            <a:r>
              <a:rPr lang="en-GB" sz="2400" dirty="0"/>
              <a:t>The idea now was to take a trip from </a:t>
            </a:r>
            <a:r>
              <a:rPr lang="en-GB" sz="2400" dirty="0" err="1"/>
              <a:t>Ballachulish</a:t>
            </a:r>
            <a:r>
              <a:rPr lang="en-GB" sz="2400" dirty="0"/>
              <a:t> to close the gap from Lismore but the black rib at the jetty here has gear box trouble and all trips are cancelled today.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4" t="4299" r="352" b="11957"/>
          <a:stretch/>
        </p:blipFill>
        <p:spPr>
          <a:xfrm>
            <a:off x="179511" y="188640"/>
            <a:ext cx="3893383" cy="244827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4" r="87" b="14611"/>
          <a:stretch/>
        </p:blipFill>
        <p:spPr>
          <a:xfrm>
            <a:off x="179512" y="2761874"/>
            <a:ext cx="8712968" cy="3979494"/>
          </a:xfrm>
        </p:spPr>
      </p:pic>
    </p:spTree>
    <p:extLst>
      <p:ext uri="{BB962C8B-B14F-4D97-AF65-F5344CB8AC3E}">
        <p14:creationId xmlns:p14="http://schemas.microsoft.com/office/powerpoint/2010/main" val="984232964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743744"/>
          </a:xfrm>
        </p:spPr>
        <p:txBody>
          <a:bodyPr/>
          <a:lstStyle/>
          <a:p>
            <a:r>
              <a:rPr lang="en-GB" sz="2400" dirty="0"/>
              <a:t>But the </a:t>
            </a:r>
            <a:r>
              <a:rPr lang="en-GB" sz="2400" dirty="0" err="1"/>
              <a:t>Corran</a:t>
            </a:r>
            <a:r>
              <a:rPr lang="en-GB" sz="2400" dirty="0"/>
              <a:t> Ferry comes to the rescue as on it we have line of sight down Loch Linnhe to Lismore Isle!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r="-22" b="6167"/>
          <a:stretch/>
        </p:blipFill>
        <p:spPr>
          <a:xfrm>
            <a:off x="179512" y="836712"/>
            <a:ext cx="8786935" cy="5900497"/>
          </a:xfrm>
        </p:spPr>
      </p:pic>
    </p:spTree>
    <p:extLst>
      <p:ext uri="{BB962C8B-B14F-4D97-AF65-F5344CB8AC3E}">
        <p14:creationId xmlns:p14="http://schemas.microsoft.com/office/powerpoint/2010/main" val="3475940580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92696"/>
          </a:xfrm>
        </p:spPr>
        <p:txBody>
          <a:bodyPr/>
          <a:lstStyle/>
          <a:p>
            <a:r>
              <a:rPr lang="en-GB" sz="2400" dirty="0"/>
              <a:t>The </a:t>
            </a:r>
            <a:r>
              <a:rPr lang="en-GB" sz="2400" dirty="0" err="1"/>
              <a:t>Corran</a:t>
            </a:r>
            <a:r>
              <a:rPr lang="en-GB" sz="2400" dirty="0"/>
              <a:t> Ferry is well used and a popular short cut</a:t>
            </a:r>
            <a:br>
              <a:rPr lang="en-GB" sz="2400" dirty="0"/>
            </a:br>
            <a:r>
              <a:rPr lang="en-GB" sz="2400" dirty="0"/>
              <a:t>to the </a:t>
            </a:r>
            <a:r>
              <a:rPr lang="en-GB" sz="2400" dirty="0" err="1"/>
              <a:t>Ardnamurchan</a:t>
            </a:r>
            <a:r>
              <a:rPr lang="en-GB" sz="2400" dirty="0"/>
              <a:t> Peninsular.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57" r="114" b="5199"/>
          <a:stretch/>
        </p:blipFill>
        <p:spPr>
          <a:xfrm>
            <a:off x="179512" y="754602"/>
            <a:ext cx="8778057" cy="5948039"/>
          </a:xfrm>
        </p:spPr>
      </p:pic>
    </p:spTree>
    <p:extLst>
      <p:ext uri="{BB962C8B-B14F-4D97-AF65-F5344CB8AC3E}">
        <p14:creationId xmlns:p14="http://schemas.microsoft.com/office/powerpoint/2010/main" val="2592836409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83760" y="116632"/>
            <a:ext cx="2160240" cy="2808312"/>
          </a:xfrm>
        </p:spPr>
        <p:txBody>
          <a:bodyPr/>
          <a:lstStyle/>
          <a:p>
            <a:r>
              <a:rPr lang="en-GB" sz="2400" dirty="0"/>
              <a:t>Tidal Loch Linnhe can also be tricky hereabouts, hence the light.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2" r="150" b="28353"/>
          <a:stretch/>
        </p:blipFill>
        <p:spPr>
          <a:xfrm>
            <a:off x="179512" y="116632"/>
            <a:ext cx="6674049" cy="294738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6946" r="52" b="29166"/>
          <a:stretch/>
        </p:blipFill>
        <p:spPr>
          <a:xfrm>
            <a:off x="179511" y="3188941"/>
            <a:ext cx="8784977" cy="3552427"/>
          </a:xfrm>
        </p:spPr>
      </p:pic>
    </p:spTree>
    <p:extLst>
      <p:ext uri="{BB962C8B-B14F-4D97-AF65-F5344CB8AC3E}">
        <p14:creationId xmlns:p14="http://schemas.microsoft.com/office/powerpoint/2010/main" val="751558583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r>
              <a:rPr lang="en-GB" sz="2400" dirty="0"/>
              <a:t>We are in Oban, the heart of </a:t>
            </a:r>
            <a:r>
              <a:rPr lang="en-GB" sz="2400" dirty="0" err="1"/>
              <a:t>MacBrayne’s</a:t>
            </a:r>
            <a:r>
              <a:rPr lang="en-GB" sz="2400" dirty="0"/>
              <a:t> ferry network, waiting to board </a:t>
            </a:r>
            <a:r>
              <a:rPr lang="en-GB" sz="2400" dirty="0" err="1"/>
              <a:t>Eigg</a:t>
            </a:r>
            <a:r>
              <a:rPr lang="en-GB" sz="2400" dirty="0"/>
              <a:t> for Lismore Isle.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7263"/>
          <a:stretch/>
        </p:blipFill>
        <p:spPr>
          <a:xfrm>
            <a:off x="179512" y="984618"/>
            <a:ext cx="8784976" cy="5742928"/>
          </a:xfrm>
        </p:spPr>
      </p:pic>
    </p:spTree>
    <p:extLst>
      <p:ext uri="{BB962C8B-B14F-4D97-AF65-F5344CB8AC3E}">
        <p14:creationId xmlns:p14="http://schemas.microsoft.com/office/powerpoint/2010/main" val="41180181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692696"/>
          </a:xfrm>
        </p:spPr>
        <p:txBody>
          <a:bodyPr/>
          <a:lstStyle/>
          <a:p>
            <a:r>
              <a:rPr lang="en-GB" sz="2400" dirty="0"/>
              <a:t>And sad to see this old fishing boat decaying by the ferry ramp.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 r="234" b="4098"/>
          <a:stretch/>
        </p:blipFill>
        <p:spPr>
          <a:xfrm>
            <a:off x="179513" y="692696"/>
            <a:ext cx="8770524" cy="5971340"/>
          </a:xfrm>
        </p:spPr>
      </p:pic>
    </p:spTree>
    <p:extLst>
      <p:ext uri="{BB962C8B-B14F-4D97-AF65-F5344CB8AC3E}">
        <p14:creationId xmlns:p14="http://schemas.microsoft.com/office/powerpoint/2010/main" val="2970880276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And </a:t>
            </a:r>
            <a:r>
              <a:rPr lang="en-GB" sz="2400" dirty="0" err="1"/>
              <a:t>Corran</a:t>
            </a:r>
            <a:r>
              <a:rPr lang="en-GB" sz="2400" dirty="0"/>
              <a:t> and the lighthouse the following morning</a:t>
            </a:r>
            <a:br>
              <a:rPr lang="en-GB" sz="2400" dirty="0"/>
            </a:br>
            <a:r>
              <a:rPr lang="en-GB" sz="2400" dirty="0"/>
              <a:t> as we now cruise Loch Linnhe in real style.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r="77" b="5086"/>
          <a:stretch/>
        </p:blipFill>
        <p:spPr>
          <a:xfrm>
            <a:off x="179512" y="754602"/>
            <a:ext cx="8778057" cy="5985761"/>
          </a:xfrm>
        </p:spPr>
      </p:pic>
    </p:spTree>
    <p:extLst>
      <p:ext uri="{BB962C8B-B14F-4D97-AF65-F5344CB8AC3E}">
        <p14:creationId xmlns:p14="http://schemas.microsoft.com/office/powerpoint/2010/main" val="2789977697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4008" y="3645024"/>
            <a:ext cx="4320480" cy="2883768"/>
          </a:xfrm>
        </p:spPr>
        <p:txBody>
          <a:bodyPr/>
          <a:lstStyle/>
          <a:p>
            <a:r>
              <a:rPr lang="en-GB" sz="2400" dirty="0"/>
              <a:t>We are aboard VIC 32, one of the last of the famed Clyde Puffers, at the start of a five day trip to Inverness and</a:t>
            </a:r>
            <a:br>
              <a:rPr lang="en-GB" sz="2400" dirty="0"/>
            </a:br>
            <a:r>
              <a:rPr lang="en-GB" sz="2400" dirty="0"/>
              <a:t> the Black Isle.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4320480" cy="324036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92" r="1225" b="9311"/>
          <a:stretch/>
        </p:blipFill>
        <p:spPr>
          <a:xfrm>
            <a:off x="179512" y="3586579"/>
            <a:ext cx="4348100" cy="308746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20480" cy="3240360"/>
          </a:xfrm>
        </p:spPr>
      </p:pic>
    </p:spTree>
    <p:extLst>
      <p:ext uri="{BB962C8B-B14F-4D97-AF65-F5344CB8AC3E}">
        <p14:creationId xmlns:p14="http://schemas.microsoft.com/office/powerpoint/2010/main" val="3840891048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620688"/>
          </a:xfrm>
        </p:spPr>
        <p:txBody>
          <a:bodyPr/>
          <a:lstStyle/>
          <a:p>
            <a:r>
              <a:rPr lang="en-GB" sz="2400" dirty="0"/>
              <a:t>And Loch Linnhe today is stunning.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77" r="79" b="5716"/>
          <a:stretch/>
        </p:blipFill>
        <p:spPr>
          <a:xfrm>
            <a:off x="179512" y="648070"/>
            <a:ext cx="8778057" cy="6029164"/>
          </a:xfrm>
        </p:spPr>
      </p:pic>
    </p:spTree>
    <p:extLst>
      <p:ext uri="{BB962C8B-B14F-4D97-AF65-F5344CB8AC3E}">
        <p14:creationId xmlns:p14="http://schemas.microsoft.com/office/powerpoint/2010/main" val="4131313844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en-GB" sz="2400" dirty="0"/>
              <a:t>The perfect boat on the perfect day in perfect waters.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2"/>
          <a:stretch/>
        </p:blipFill>
        <p:spPr>
          <a:xfrm>
            <a:off x="179512" y="548025"/>
            <a:ext cx="8784976" cy="6138585"/>
          </a:xfrm>
        </p:spPr>
      </p:pic>
    </p:spTree>
    <p:extLst>
      <p:ext uri="{BB962C8B-B14F-4D97-AF65-F5344CB8AC3E}">
        <p14:creationId xmlns:p14="http://schemas.microsoft.com/office/powerpoint/2010/main" val="1361622586"/>
      </p:ext>
    </p:extLst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This is Nick Walker. Nick rescued VIC 32 from dereliction in 1975.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r="162"/>
          <a:stretch/>
        </p:blipFill>
        <p:spPr>
          <a:xfrm>
            <a:off x="179512" y="528247"/>
            <a:ext cx="8784976" cy="6174639"/>
          </a:xfrm>
        </p:spPr>
      </p:pic>
    </p:spTree>
    <p:extLst>
      <p:ext uri="{BB962C8B-B14F-4D97-AF65-F5344CB8AC3E}">
        <p14:creationId xmlns:p14="http://schemas.microsoft.com/office/powerpoint/2010/main" val="3671990272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716016" cy="2615952"/>
          </a:xfrm>
        </p:spPr>
        <p:txBody>
          <a:bodyPr/>
          <a:lstStyle/>
          <a:p>
            <a:br>
              <a:rPr lang="en-GB" sz="2400" dirty="0"/>
            </a:br>
            <a:r>
              <a:rPr lang="en-GB" sz="2400" dirty="0"/>
              <a:t>And Nick is still in charge today.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 funnel obstructs the view from the wheel as the helmsmen guides VIC 32 towards</a:t>
            </a:r>
            <a:br>
              <a:rPr lang="en-GB" sz="2400" dirty="0"/>
            </a:br>
            <a:r>
              <a:rPr lang="en-GB" sz="2400" dirty="0"/>
              <a:t>Fort William.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54750" cy="311606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80" r="-1"/>
          <a:stretch/>
        </p:blipFill>
        <p:spPr bwMode="auto">
          <a:xfrm>
            <a:off x="179512" y="3469694"/>
            <a:ext cx="3312368" cy="327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59" r="294" b="6181"/>
          <a:stretch/>
        </p:blipFill>
        <p:spPr>
          <a:xfrm>
            <a:off x="3707904" y="3469694"/>
            <a:ext cx="5265434" cy="3190780"/>
          </a:xfrm>
        </p:spPr>
      </p:pic>
    </p:spTree>
    <p:extLst>
      <p:ext uri="{BB962C8B-B14F-4D97-AF65-F5344CB8AC3E}">
        <p14:creationId xmlns:p14="http://schemas.microsoft.com/office/powerpoint/2010/main" val="3177032521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52" y="3586086"/>
            <a:ext cx="4245520" cy="2277623"/>
          </a:xfrm>
        </p:spPr>
        <p:txBody>
          <a:bodyPr/>
          <a:lstStyle/>
          <a:p>
            <a:r>
              <a:rPr lang="en-GB" sz="2400" dirty="0"/>
              <a:t>And fantastic that Ben Nevis is cloud free as we curve towards </a:t>
            </a:r>
            <a:r>
              <a:rPr lang="en-GB" sz="2400" dirty="0" err="1"/>
              <a:t>Corpach</a:t>
            </a:r>
            <a:r>
              <a:rPr lang="en-GB" sz="2400" dirty="0"/>
              <a:t> and the entrance lock of the  Caledonian Canal.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4248472" cy="318635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13063" r="3996"/>
          <a:stretch/>
        </p:blipFill>
        <p:spPr bwMode="auto">
          <a:xfrm>
            <a:off x="4644008" y="188640"/>
            <a:ext cx="4326385" cy="316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179512" y="3573016"/>
            <a:ext cx="4248472" cy="311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73779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This is not an easy approach.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48" r="-286" b="4306"/>
          <a:stretch/>
        </p:blipFill>
        <p:spPr>
          <a:xfrm>
            <a:off x="179512" y="620688"/>
            <a:ext cx="8795812" cy="6081204"/>
          </a:xfrm>
        </p:spPr>
      </p:pic>
    </p:spTree>
    <p:extLst>
      <p:ext uri="{BB962C8B-B14F-4D97-AF65-F5344CB8AC3E}">
        <p14:creationId xmlns:p14="http://schemas.microsoft.com/office/powerpoint/2010/main" val="3966170890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224" y="3212976"/>
            <a:ext cx="2448272" cy="3384376"/>
          </a:xfrm>
        </p:spPr>
        <p:txBody>
          <a:bodyPr/>
          <a:lstStyle/>
          <a:p>
            <a:r>
              <a:rPr lang="en-GB" sz="2400" dirty="0"/>
              <a:t>But we come</a:t>
            </a:r>
            <a:br>
              <a:rPr lang="en-GB" sz="2400" dirty="0"/>
            </a:br>
            <a:r>
              <a:rPr lang="en-GB" sz="2400" dirty="0"/>
              <a:t>through without issue into the 351</a:t>
            </a:r>
            <a:r>
              <a:rPr lang="en-GB" sz="2400" baseline="30000" dirty="0"/>
              <a:t>st</a:t>
            </a:r>
            <a:r>
              <a:rPr lang="en-GB" sz="2400" dirty="0"/>
              <a:t> lock of this journey north.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54" r="21871"/>
          <a:stretch/>
        </p:blipFill>
        <p:spPr>
          <a:xfrm>
            <a:off x="179511" y="199738"/>
            <a:ext cx="6382765" cy="646962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2919" r="51331" b="23511"/>
          <a:stretch/>
        </p:blipFill>
        <p:spPr bwMode="auto">
          <a:xfrm>
            <a:off x="6732240" y="186911"/>
            <a:ext cx="2199690" cy="284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874715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47"/>
            <a:ext cx="9144000" cy="534633"/>
          </a:xfrm>
        </p:spPr>
        <p:txBody>
          <a:bodyPr/>
          <a:lstStyle/>
          <a:p>
            <a:r>
              <a:rPr lang="en-GB" sz="2400" dirty="0"/>
              <a:t>As we say farewell to Oban in an empty boat on a lovely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45" r="78" b="4677"/>
          <a:stretch/>
        </p:blipFill>
        <p:spPr>
          <a:xfrm>
            <a:off x="179512" y="612559"/>
            <a:ext cx="8778057" cy="6106436"/>
          </a:xfrm>
        </p:spPr>
      </p:pic>
    </p:spTree>
    <p:extLst>
      <p:ext uri="{BB962C8B-B14F-4D97-AF65-F5344CB8AC3E}">
        <p14:creationId xmlns:p14="http://schemas.microsoft.com/office/powerpoint/2010/main" val="3581564780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476672"/>
          </a:xfrm>
        </p:spPr>
        <p:txBody>
          <a:bodyPr/>
          <a:lstStyle/>
          <a:p>
            <a:r>
              <a:rPr lang="en-GB" sz="2400" dirty="0"/>
              <a:t>VIC 32 looks at home steaming through </a:t>
            </a:r>
            <a:r>
              <a:rPr lang="en-GB" sz="2400" dirty="0" err="1"/>
              <a:t>Corpach</a:t>
            </a:r>
            <a:r>
              <a:rPr lang="en-GB" sz="2400" dirty="0"/>
              <a:t> Basin to lock 2.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179512" y="532902"/>
            <a:ext cx="8784976" cy="6178861"/>
          </a:xfrm>
        </p:spPr>
      </p:pic>
    </p:spTree>
    <p:extLst>
      <p:ext uri="{BB962C8B-B14F-4D97-AF65-F5344CB8AC3E}">
        <p14:creationId xmlns:p14="http://schemas.microsoft.com/office/powerpoint/2010/main" val="4015566280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The perfect boat on the perfect day in the perfect lock.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r="79" b="2301"/>
          <a:stretch/>
        </p:blipFill>
        <p:spPr>
          <a:xfrm>
            <a:off x="179511" y="532660"/>
            <a:ext cx="8778058" cy="6190941"/>
          </a:xfrm>
        </p:spPr>
      </p:pic>
    </p:spTree>
    <p:extLst>
      <p:ext uri="{BB962C8B-B14F-4D97-AF65-F5344CB8AC3E}">
        <p14:creationId xmlns:p14="http://schemas.microsoft.com/office/powerpoint/2010/main" val="799432929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It then rained and we were held for a while by electrical problems  with the road bridge leading to Neptune's Staircase.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r="-22" b="6851"/>
          <a:stretch/>
        </p:blipFill>
        <p:spPr>
          <a:xfrm>
            <a:off x="179512" y="764704"/>
            <a:ext cx="8786935" cy="5912290"/>
          </a:xfrm>
        </p:spPr>
      </p:pic>
    </p:spTree>
    <p:extLst>
      <p:ext uri="{BB962C8B-B14F-4D97-AF65-F5344CB8AC3E}">
        <p14:creationId xmlns:p14="http://schemas.microsoft.com/office/powerpoint/2010/main" val="1340160526"/>
      </p:ext>
    </p:extLst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548680"/>
          </a:xfrm>
        </p:spPr>
        <p:txBody>
          <a:bodyPr/>
          <a:lstStyle/>
          <a:p>
            <a:r>
              <a:rPr lang="en-GB" sz="2400" dirty="0"/>
              <a:t>But the problems were solved and up the famous flight we went.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3812"/>
          <a:stretch/>
        </p:blipFill>
        <p:spPr>
          <a:xfrm>
            <a:off x="179512" y="541798"/>
            <a:ext cx="8784976" cy="6155169"/>
          </a:xfrm>
        </p:spPr>
      </p:pic>
    </p:spTree>
    <p:extLst>
      <p:ext uri="{BB962C8B-B14F-4D97-AF65-F5344CB8AC3E}">
        <p14:creationId xmlns:p14="http://schemas.microsoft.com/office/powerpoint/2010/main" val="3968360022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With Ben Nevis beside us too.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r="79" b="1808"/>
          <a:stretch/>
        </p:blipFill>
        <p:spPr>
          <a:xfrm>
            <a:off x="179512" y="476672"/>
            <a:ext cx="8778058" cy="6232124"/>
          </a:xfrm>
        </p:spPr>
      </p:pic>
    </p:spTree>
    <p:extLst>
      <p:ext uri="{BB962C8B-B14F-4D97-AF65-F5344CB8AC3E}">
        <p14:creationId xmlns:p14="http://schemas.microsoft.com/office/powerpoint/2010/main" val="1415601443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20688"/>
          </a:xfrm>
        </p:spPr>
        <p:txBody>
          <a:bodyPr/>
          <a:lstStyle/>
          <a:p>
            <a:r>
              <a:rPr lang="en-GB" sz="2400" dirty="0"/>
              <a:t>By the top lock was 10 tons of best steam coal. A job for later!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140"/>
          <a:stretch/>
        </p:blipFill>
        <p:spPr>
          <a:xfrm>
            <a:off x="107504" y="612559"/>
            <a:ext cx="8858943" cy="6063695"/>
          </a:xfrm>
        </p:spPr>
      </p:pic>
    </p:spTree>
    <p:extLst>
      <p:ext uri="{BB962C8B-B14F-4D97-AF65-F5344CB8AC3E}">
        <p14:creationId xmlns:p14="http://schemas.microsoft.com/office/powerpoint/2010/main" val="2086592911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The long dining table is prepared for evening meal.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r="-346"/>
          <a:stretch/>
        </p:blipFill>
        <p:spPr>
          <a:xfrm>
            <a:off x="467544" y="616197"/>
            <a:ext cx="8352928" cy="6086435"/>
          </a:xfrm>
        </p:spPr>
      </p:pic>
    </p:spTree>
    <p:extLst>
      <p:ext uri="{BB962C8B-B14F-4D97-AF65-F5344CB8AC3E}">
        <p14:creationId xmlns:p14="http://schemas.microsoft.com/office/powerpoint/2010/main" val="1555429340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As the sun sets over Ben Nevis and the Caledonian Canal.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r="140" b="5106"/>
          <a:stretch/>
        </p:blipFill>
        <p:spPr>
          <a:xfrm>
            <a:off x="179511" y="594804"/>
            <a:ext cx="8786935" cy="6104136"/>
          </a:xfrm>
        </p:spPr>
      </p:pic>
    </p:spTree>
    <p:extLst>
      <p:ext uri="{BB962C8B-B14F-4D97-AF65-F5344CB8AC3E}">
        <p14:creationId xmlns:p14="http://schemas.microsoft.com/office/powerpoint/2010/main" val="3824692507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6016" y="116632"/>
            <a:ext cx="4176464" cy="3240360"/>
          </a:xfrm>
        </p:spPr>
        <p:txBody>
          <a:bodyPr/>
          <a:lstStyle/>
          <a:p>
            <a:r>
              <a:rPr lang="en-GB" sz="2400" dirty="0"/>
              <a:t>The first job the following morning was to load coal.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There are two bunkers, one  either side and a listing</a:t>
            </a:r>
            <a:br>
              <a:rPr lang="en-GB" sz="2400" dirty="0"/>
            </a:br>
            <a:r>
              <a:rPr lang="en-GB" sz="2400" dirty="0"/>
              <a:t> VIC 32 must therefore be turned half way through!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4320480" cy="324036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b="19616"/>
          <a:stretch/>
        </p:blipFill>
        <p:spPr>
          <a:xfrm>
            <a:off x="179512" y="3645024"/>
            <a:ext cx="4304542" cy="304539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446"/>
          <a:stretch/>
        </p:blipFill>
        <p:spPr>
          <a:xfrm>
            <a:off x="4716016" y="3645024"/>
            <a:ext cx="4248472" cy="3056001"/>
          </a:xfrm>
        </p:spPr>
      </p:pic>
    </p:spTree>
    <p:extLst>
      <p:ext uri="{BB962C8B-B14F-4D97-AF65-F5344CB8AC3E}">
        <p14:creationId xmlns:p14="http://schemas.microsoft.com/office/powerpoint/2010/main" val="3286095523"/>
      </p:ext>
    </p:extLst>
  </p:cSld>
  <p:clrMapOvr>
    <a:masterClrMapping/>
  </p:clrMapOvr>
  <p:transition spd="slow" advClick="0" advTm="1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/>
              <a:t>The lean is pronounced and the derrick is used as a counterweight.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8510" r="45" b="1638"/>
          <a:stretch/>
        </p:blipFill>
        <p:spPr>
          <a:xfrm>
            <a:off x="179512" y="548680"/>
            <a:ext cx="8795812" cy="6189471"/>
          </a:xfrm>
        </p:spPr>
      </p:pic>
    </p:spTree>
    <p:extLst>
      <p:ext uri="{BB962C8B-B14F-4D97-AF65-F5344CB8AC3E}">
        <p14:creationId xmlns:p14="http://schemas.microsoft.com/office/powerpoint/2010/main" val="1470859830"/>
      </p:ext>
    </p:extLst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20072" y="3356992"/>
            <a:ext cx="3888432" cy="3312368"/>
          </a:xfrm>
        </p:spPr>
        <p:txBody>
          <a:bodyPr/>
          <a:lstStyle/>
          <a:p>
            <a:r>
              <a:rPr lang="en-GB" sz="2400" dirty="0"/>
              <a:t>We head past </a:t>
            </a:r>
            <a:r>
              <a:rPr lang="en-GB" sz="2400" dirty="0" err="1"/>
              <a:t>Dunollie</a:t>
            </a:r>
            <a:r>
              <a:rPr lang="en-GB" sz="2400" dirty="0"/>
              <a:t> Castle and Maiden Island and into the Lynn of Lorne.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r="-71"/>
          <a:stretch/>
        </p:blipFill>
        <p:spPr>
          <a:xfrm>
            <a:off x="179512" y="188640"/>
            <a:ext cx="4236409" cy="295232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829" r="-348" b="109"/>
          <a:stretch/>
        </p:blipFill>
        <p:spPr>
          <a:xfrm>
            <a:off x="179512" y="3321022"/>
            <a:ext cx="4968552" cy="338162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r="-305" b="432"/>
          <a:stretch/>
        </p:blipFill>
        <p:spPr>
          <a:xfrm>
            <a:off x="4571999" y="188641"/>
            <a:ext cx="4429957" cy="2971810"/>
          </a:xfrm>
        </p:spPr>
      </p:pic>
    </p:spTree>
    <p:extLst>
      <p:ext uri="{BB962C8B-B14F-4D97-AF65-F5344CB8AC3E}">
        <p14:creationId xmlns:p14="http://schemas.microsoft.com/office/powerpoint/2010/main" val="1494369645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08520" y="-22451"/>
            <a:ext cx="9361040" cy="571131"/>
          </a:xfrm>
        </p:spPr>
        <p:txBody>
          <a:bodyPr/>
          <a:lstStyle/>
          <a:p>
            <a:r>
              <a:rPr lang="en-GB" sz="2400" dirty="0"/>
              <a:t>Coaling over and equilibrium regained we continue on our way.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88" r="-55"/>
          <a:stretch/>
        </p:blipFill>
        <p:spPr>
          <a:xfrm>
            <a:off x="179512" y="567827"/>
            <a:ext cx="8784976" cy="6171073"/>
          </a:xfrm>
        </p:spPr>
      </p:pic>
    </p:spTree>
    <p:extLst>
      <p:ext uri="{BB962C8B-B14F-4D97-AF65-F5344CB8AC3E}">
        <p14:creationId xmlns:p14="http://schemas.microsoft.com/office/powerpoint/2010/main" val="1679676699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As Lyle, the engineer, takes the air after stoking.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91" r="-163" b="3812"/>
          <a:stretch/>
        </p:blipFill>
        <p:spPr>
          <a:xfrm>
            <a:off x="179512" y="568171"/>
            <a:ext cx="8813568" cy="6130600"/>
          </a:xfrm>
        </p:spPr>
      </p:pic>
    </p:spTree>
    <p:extLst>
      <p:ext uri="{BB962C8B-B14F-4D97-AF65-F5344CB8AC3E}">
        <p14:creationId xmlns:p14="http://schemas.microsoft.com/office/powerpoint/2010/main" val="4122912144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221" y="620688"/>
            <a:ext cx="2460087" cy="5904656"/>
          </a:xfrm>
        </p:spPr>
        <p:txBody>
          <a:bodyPr/>
          <a:lstStyle/>
          <a:p>
            <a:r>
              <a:rPr lang="en-GB" sz="2400" dirty="0"/>
              <a:t>We reach attractive Moy Bridge, the last  original split bridge.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 Then </a:t>
            </a:r>
            <a:r>
              <a:rPr lang="en-GB" sz="2400" dirty="0" err="1"/>
              <a:t>Gairlochy</a:t>
            </a:r>
            <a:r>
              <a:rPr lang="en-GB" sz="2400" dirty="0"/>
              <a:t>, remembered, with darkness falling and in pouring rain</a:t>
            </a:r>
            <a:br>
              <a:rPr lang="en-GB" sz="2400" dirty="0"/>
            </a:br>
            <a:r>
              <a:rPr lang="en-GB" sz="2400" dirty="0"/>
              <a:t>on one of our walking trips.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72" r="-50" b="23919"/>
          <a:stretch/>
        </p:blipFill>
        <p:spPr>
          <a:xfrm>
            <a:off x="179511" y="188640"/>
            <a:ext cx="6508797" cy="295232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21235" r="961" b="12831"/>
          <a:stretch/>
        </p:blipFill>
        <p:spPr bwMode="auto">
          <a:xfrm>
            <a:off x="179512" y="3379282"/>
            <a:ext cx="6487618" cy="334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363817"/>
      </p:ext>
    </p:extLst>
  </p:cSld>
  <p:clrMapOvr>
    <a:masterClrMapping/>
  </p:clrMapOvr>
  <p:transition spd="slow" advClick="0" advTm="1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764704"/>
          </a:xfrm>
        </p:spPr>
        <p:txBody>
          <a:bodyPr/>
          <a:lstStyle/>
          <a:p>
            <a:r>
              <a:rPr lang="en-GB" sz="2400" dirty="0"/>
              <a:t>We then lock up to Loch </a:t>
            </a:r>
            <a:r>
              <a:rPr lang="en-GB" sz="2400" dirty="0" err="1"/>
              <a:t>Lochy</a:t>
            </a:r>
            <a:r>
              <a:rPr lang="en-GB" sz="2400" dirty="0"/>
              <a:t>, the first loch</a:t>
            </a:r>
            <a:br>
              <a:rPr lang="en-GB" sz="2400" dirty="0"/>
            </a:br>
            <a:r>
              <a:rPr lang="en-GB" sz="2400" dirty="0"/>
              <a:t>on the line of the Great Glen Fault.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-162" b="6185"/>
          <a:stretch/>
        </p:blipFill>
        <p:spPr>
          <a:xfrm>
            <a:off x="179512" y="853166"/>
            <a:ext cx="8856984" cy="5837885"/>
          </a:xfrm>
        </p:spPr>
      </p:pic>
    </p:spTree>
    <p:extLst>
      <p:ext uri="{BB962C8B-B14F-4D97-AF65-F5344CB8AC3E}">
        <p14:creationId xmlns:p14="http://schemas.microsoft.com/office/powerpoint/2010/main" val="394472479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43744"/>
          </a:xfrm>
        </p:spPr>
        <p:txBody>
          <a:bodyPr/>
          <a:lstStyle/>
          <a:p>
            <a:r>
              <a:rPr lang="en-GB" sz="2400" dirty="0"/>
              <a:t>The army fly by as Lyle appears once more from below.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r="18"/>
          <a:stretch/>
        </p:blipFill>
        <p:spPr>
          <a:xfrm>
            <a:off x="179512" y="727968"/>
            <a:ext cx="8769179" cy="6001551"/>
          </a:xfrm>
        </p:spPr>
      </p:pic>
    </p:spTree>
    <p:extLst>
      <p:ext uri="{BB962C8B-B14F-4D97-AF65-F5344CB8AC3E}">
        <p14:creationId xmlns:p14="http://schemas.microsoft.com/office/powerpoint/2010/main" val="116701568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en-GB" sz="2400" dirty="0"/>
              <a:t>And this is Lyle’s boiler room from above.</a:t>
            </a:r>
            <a:br>
              <a:rPr lang="en-GB" sz="2400" dirty="0"/>
            </a:br>
            <a:r>
              <a:rPr lang="en-GB" sz="2400" dirty="0"/>
              <a:t>Lyle stokes his boiler every six minutes.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-181"/>
          <a:stretch/>
        </p:blipFill>
        <p:spPr>
          <a:xfrm>
            <a:off x="179512" y="960202"/>
            <a:ext cx="8856984" cy="5718966"/>
          </a:xfrm>
        </p:spPr>
      </p:pic>
    </p:spTree>
    <p:extLst>
      <p:ext uri="{BB962C8B-B14F-4D97-AF65-F5344CB8AC3E}">
        <p14:creationId xmlns:p14="http://schemas.microsoft.com/office/powerpoint/2010/main" val="4162085396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And this is his engine.</a:t>
            </a:r>
            <a:br>
              <a:rPr lang="en-GB" sz="2400" dirty="0"/>
            </a:br>
            <a:r>
              <a:rPr lang="en-GB" sz="2400" dirty="0"/>
              <a:t>It is the original, built in 1943 by </a:t>
            </a:r>
            <a:r>
              <a:rPr lang="en-GB" sz="2400" dirty="0" err="1"/>
              <a:t>Crabtrees</a:t>
            </a:r>
            <a:r>
              <a:rPr lang="en-GB" sz="2400" dirty="0"/>
              <a:t> of Great Yarmouth.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-22" b="1958"/>
          <a:stretch/>
        </p:blipFill>
        <p:spPr>
          <a:xfrm>
            <a:off x="251519" y="674703"/>
            <a:ext cx="8714927" cy="6070590"/>
          </a:xfrm>
        </p:spPr>
      </p:pic>
    </p:spTree>
    <p:extLst>
      <p:ext uri="{BB962C8B-B14F-4D97-AF65-F5344CB8AC3E}">
        <p14:creationId xmlns:p14="http://schemas.microsoft.com/office/powerpoint/2010/main" val="197828202"/>
      </p:ext>
    </p:extLst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04056"/>
          </a:xfrm>
        </p:spPr>
        <p:txBody>
          <a:bodyPr/>
          <a:lstStyle/>
          <a:p>
            <a:r>
              <a:rPr lang="en-GB" sz="2400" dirty="0"/>
              <a:t>As Loch </a:t>
            </a:r>
            <a:r>
              <a:rPr lang="en-GB" sz="2400" dirty="0" err="1"/>
              <a:t>Lochy</a:t>
            </a:r>
            <a:r>
              <a:rPr lang="en-GB" sz="2400" dirty="0"/>
              <a:t>, all 10 attractive miles of it, passes by.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78" r="11382" b="7263"/>
          <a:stretch/>
        </p:blipFill>
        <p:spPr>
          <a:xfrm>
            <a:off x="179512" y="577049"/>
            <a:ext cx="8715913" cy="6163813"/>
          </a:xfrm>
        </p:spPr>
      </p:pic>
    </p:spTree>
    <p:extLst>
      <p:ext uri="{BB962C8B-B14F-4D97-AF65-F5344CB8AC3E}">
        <p14:creationId xmlns:p14="http://schemas.microsoft.com/office/powerpoint/2010/main" val="3001861952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43744"/>
          </a:xfrm>
        </p:spPr>
        <p:txBody>
          <a:bodyPr/>
          <a:lstStyle/>
          <a:p>
            <a:r>
              <a:rPr lang="en-GB" sz="2400" dirty="0"/>
              <a:t>Loch </a:t>
            </a:r>
            <a:r>
              <a:rPr lang="en-GB" sz="2400" dirty="0" err="1"/>
              <a:t>Lochy</a:t>
            </a:r>
            <a:r>
              <a:rPr lang="en-GB" sz="2400" dirty="0"/>
              <a:t> ends at </a:t>
            </a:r>
            <a:r>
              <a:rPr lang="en-GB" sz="2400" dirty="0" err="1"/>
              <a:t>Laggan</a:t>
            </a:r>
            <a:r>
              <a:rPr lang="en-GB" sz="2400" dirty="0"/>
              <a:t> Lock.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1" r="162" b="4890"/>
          <a:stretch/>
        </p:blipFill>
        <p:spPr>
          <a:xfrm>
            <a:off x="179512" y="750884"/>
            <a:ext cx="8784976" cy="5965813"/>
          </a:xfrm>
        </p:spPr>
      </p:pic>
    </p:spTree>
    <p:extLst>
      <p:ext uri="{BB962C8B-B14F-4D97-AF65-F5344CB8AC3E}">
        <p14:creationId xmlns:p14="http://schemas.microsoft.com/office/powerpoint/2010/main" val="370133890"/>
      </p:ext>
    </p:extLst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0"/>
            <a:ext cx="3240360" cy="1916832"/>
          </a:xfrm>
        </p:spPr>
        <p:txBody>
          <a:bodyPr/>
          <a:lstStyle/>
          <a:p>
            <a:r>
              <a:rPr lang="en-GB" sz="2400" dirty="0"/>
              <a:t>And moored above </a:t>
            </a:r>
            <a:r>
              <a:rPr lang="en-GB" sz="2400" dirty="0" err="1"/>
              <a:t>Laggan</a:t>
            </a:r>
            <a:r>
              <a:rPr lang="en-GB" sz="2400" dirty="0"/>
              <a:t> Loch is The Eagle, a floating pub that was once a Dutch sugar beet barge.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292" r="88" b="18723"/>
          <a:stretch/>
        </p:blipFill>
        <p:spPr>
          <a:xfrm>
            <a:off x="179512" y="1997476"/>
            <a:ext cx="8778057" cy="467744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5163" r="6607" b="10940"/>
          <a:stretch/>
        </p:blipFill>
        <p:spPr>
          <a:xfrm>
            <a:off x="179511" y="188640"/>
            <a:ext cx="2257015" cy="165618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22180" r="3187" b="15098"/>
          <a:stretch/>
        </p:blipFill>
        <p:spPr>
          <a:xfrm>
            <a:off x="5782305" y="188640"/>
            <a:ext cx="3183156" cy="1584176"/>
          </a:xfrm>
        </p:spPr>
      </p:pic>
    </p:spTree>
    <p:extLst>
      <p:ext uri="{BB962C8B-B14F-4D97-AF65-F5344CB8AC3E}">
        <p14:creationId xmlns:p14="http://schemas.microsoft.com/office/powerpoint/2010/main" val="2440594824"/>
      </p:ext>
    </p:extLst>
  </p:cSld>
  <p:clrMapOvr>
    <a:masterClrMapping/>
  </p:clrMapOvr>
  <p:transition spd="slow" advClick="0" advTm="1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764704"/>
          </a:xfrm>
        </p:spPr>
        <p:txBody>
          <a:bodyPr/>
          <a:lstStyle/>
          <a:p>
            <a:r>
              <a:rPr lang="en-GB" sz="2400" dirty="0"/>
              <a:t>Where we find a rainbow over </a:t>
            </a:r>
            <a:r>
              <a:rPr lang="en-GB" sz="2400" dirty="0" err="1"/>
              <a:t>Connel</a:t>
            </a:r>
            <a:r>
              <a:rPr lang="en-GB" sz="2400" dirty="0"/>
              <a:t> Bridge and the Falls of Lora, the tidal race under </a:t>
            </a:r>
            <a:r>
              <a:rPr lang="en-GB" sz="2400" dirty="0" err="1"/>
              <a:t>Connel</a:t>
            </a:r>
            <a:r>
              <a:rPr lang="en-GB" sz="2400" dirty="0"/>
              <a:t> Bridge on falling tides.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21" r="78" b="5970"/>
          <a:stretch/>
        </p:blipFill>
        <p:spPr>
          <a:xfrm>
            <a:off x="179512" y="763481"/>
            <a:ext cx="8778057" cy="5910800"/>
          </a:xfrm>
        </p:spPr>
      </p:pic>
    </p:spTree>
    <p:extLst>
      <p:ext uri="{BB962C8B-B14F-4D97-AF65-F5344CB8AC3E}">
        <p14:creationId xmlns:p14="http://schemas.microsoft.com/office/powerpoint/2010/main" val="2486318913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04664"/>
          </a:xfrm>
        </p:spPr>
        <p:txBody>
          <a:bodyPr/>
          <a:lstStyle/>
          <a:p>
            <a:r>
              <a:rPr lang="en-GB" sz="2400" dirty="0"/>
              <a:t>We then cruise the absolutely still summit level.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b="3380"/>
          <a:stretch/>
        </p:blipFill>
        <p:spPr>
          <a:xfrm>
            <a:off x="179512" y="432428"/>
            <a:ext cx="8784976" cy="6254676"/>
          </a:xfrm>
        </p:spPr>
      </p:pic>
    </p:spTree>
    <p:extLst>
      <p:ext uri="{BB962C8B-B14F-4D97-AF65-F5344CB8AC3E}">
        <p14:creationId xmlns:p14="http://schemas.microsoft.com/office/powerpoint/2010/main" val="4131178241"/>
      </p:ext>
    </p:extLst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548680"/>
          </a:xfrm>
        </p:spPr>
        <p:txBody>
          <a:bodyPr/>
          <a:lstStyle/>
          <a:p>
            <a:r>
              <a:rPr lang="en-GB" sz="2400" dirty="0"/>
              <a:t>Effortlessly gliding through the two mile pound.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951" r="-42" b="70"/>
          <a:stretch/>
        </p:blipFill>
        <p:spPr>
          <a:xfrm>
            <a:off x="179512" y="620688"/>
            <a:ext cx="8795812" cy="6065184"/>
          </a:xfrm>
        </p:spPr>
      </p:pic>
    </p:spTree>
    <p:extLst>
      <p:ext uri="{BB962C8B-B14F-4D97-AF65-F5344CB8AC3E}">
        <p14:creationId xmlns:p14="http://schemas.microsoft.com/office/powerpoint/2010/main" val="1193479525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3" y="0"/>
            <a:ext cx="8769180" cy="1052736"/>
          </a:xfrm>
        </p:spPr>
        <p:txBody>
          <a:bodyPr/>
          <a:lstStyle/>
          <a:p>
            <a:r>
              <a:rPr lang="en-GB" sz="2400" dirty="0"/>
              <a:t>To reach, through another swing bridge,</a:t>
            </a:r>
            <a:br>
              <a:rPr lang="en-GB" sz="2400" dirty="0"/>
            </a:br>
            <a:r>
              <a:rPr lang="en-GB" sz="2400" dirty="0"/>
              <a:t>lovely Loch </a:t>
            </a:r>
            <a:r>
              <a:rPr lang="en-GB" sz="2400" dirty="0" err="1"/>
              <a:t>Oich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-126" r="38437"/>
          <a:stretch/>
        </p:blipFill>
        <p:spPr>
          <a:xfrm>
            <a:off x="179512" y="1246514"/>
            <a:ext cx="2858610" cy="544212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9" t="8" r="11370" b="20"/>
          <a:stretch/>
        </p:blipFill>
        <p:spPr bwMode="auto">
          <a:xfrm>
            <a:off x="3187722" y="1238114"/>
            <a:ext cx="5760970" cy="543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215733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GB" sz="2400" dirty="0"/>
              <a:t>Looking a trifle sombre on this overcast evening.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" b="8514"/>
          <a:stretch/>
        </p:blipFill>
        <p:spPr>
          <a:xfrm>
            <a:off x="179512" y="620688"/>
            <a:ext cx="8795812" cy="6037564"/>
          </a:xfrm>
        </p:spPr>
      </p:pic>
    </p:spTree>
    <p:extLst>
      <p:ext uri="{BB962C8B-B14F-4D97-AF65-F5344CB8AC3E}">
        <p14:creationId xmlns:p14="http://schemas.microsoft.com/office/powerpoint/2010/main" val="157939190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We pass isolated </a:t>
            </a:r>
            <a:r>
              <a:rPr lang="en-GB" sz="2400" dirty="0" err="1"/>
              <a:t>Leitirfearn</a:t>
            </a:r>
            <a:r>
              <a:rPr lang="en-GB" sz="2400" dirty="0"/>
              <a:t>, remembered from our walk.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69" r="344" b="5883"/>
          <a:stretch/>
        </p:blipFill>
        <p:spPr>
          <a:xfrm>
            <a:off x="179511" y="568171"/>
            <a:ext cx="8751425" cy="6101919"/>
          </a:xfrm>
        </p:spPr>
      </p:pic>
    </p:spTree>
    <p:extLst>
      <p:ext uri="{BB962C8B-B14F-4D97-AF65-F5344CB8AC3E}">
        <p14:creationId xmlns:p14="http://schemas.microsoft.com/office/powerpoint/2010/main" val="990358189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43" y="188640"/>
            <a:ext cx="4145334" cy="2304256"/>
          </a:xfrm>
        </p:spPr>
        <p:txBody>
          <a:bodyPr/>
          <a:lstStyle/>
          <a:p>
            <a:r>
              <a:rPr lang="en-GB" sz="2400" dirty="0" err="1"/>
              <a:t>Oich</a:t>
            </a:r>
            <a:r>
              <a:rPr lang="en-GB" sz="2400" dirty="0"/>
              <a:t> Bridge comes next, named after its 1854 wooden decked suspension bridge over the River </a:t>
            </a:r>
            <a:r>
              <a:rPr lang="en-GB" sz="2400" dirty="0" err="1"/>
              <a:t>Oich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-36" r="21359" b="144"/>
          <a:stretch/>
        </p:blipFill>
        <p:spPr>
          <a:xfrm>
            <a:off x="4596141" y="188640"/>
            <a:ext cx="4429760" cy="651104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t="1" r="9800" b="8772"/>
          <a:stretch/>
        </p:blipFill>
        <p:spPr bwMode="auto">
          <a:xfrm>
            <a:off x="210642" y="2853218"/>
            <a:ext cx="4217342" cy="384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907783"/>
      </p:ext>
    </p:extLst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599728"/>
          </a:xfrm>
        </p:spPr>
        <p:txBody>
          <a:bodyPr/>
          <a:lstStyle/>
          <a:p>
            <a:r>
              <a:rPr lang="en-GB" sz="2400" dirty="0"/>
              <a:t>Then comes </a:t>
            </a:r>
            <a:r>
              <a:rPr lang="en-GB" sz="2400" dirty="0" err="1"/>
              <a:t>Cullochy</a:t>
            </a:r>
            <a:r>
              <a:rPr lang="en-GB" sz="2400" dirty="0"/>
              <a:t> Lock, another lovely approach.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r="18" b="5006"/>
          <a:stretch/>
        </p:blipFill>
        <p:spPr>
          <a:xfrm>
            <a:off x="179512" y="620688"/>
            <a:ext cx="8769179" cy="6090082"/>
          </a:xfrm>
        </p:spPr>
      </p:pic>
    </p:spTree>
    <p:extLst>
      <p:ext uri="{BB962C8B-B14F-4D97-AF65-F5344CB8AC3E}">
        <p14:creationId xmlns:p14="http://schemas.microsoft.com/office/powerpoint/2010/main" val="2676254324"/>
      </p:ext>
    </p:extLst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/>
              <a:t>And more steam than usual as we head for our overnight </a:t>
            </a:r>
            <a:br>
              <a:rPr lang="en-GB" sz="2400" dirty="0"/>
            </a:br>
            <a:r>
              <a:rPr lang="en-GB" sz="2400" dirty="0"/>
              <a:t>mooring as Lyle prepares the derrick winch.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1" r="168" b="1870"/>
          <a:stretch/>
        </p:blipFill>
        <p:spPr>
          <a:xfrm>
            <a:off x="179512" y="803564"/>
            <a:ext cx="8784379" cy="5954611"/>
          </a:xfrm>
        </p:spPr>
      </p:pic>
    </p:spTree>
    <p:extLst>
      <p:ext uri="{BB962C8B-B14F-4D97-AF65-F5344CB8AC3E}">
        <p14:creationId xmlns:p14="http://schemas.microsoft.com/office/powerpoint/2010/main" val="721007909"/>
      </p:ext>
    </p:extLst>
  </p:cSld>
  <p:clrMapOvr>
    <a:masterClrMapping/>
  </p:clrMapOvr>
  <p:transition spd="slow" advClick="0" advTm="1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188640"/>
            <a:ext cx="4248472" cy="2160240"/>
          </a:xfrm>
        </p:spPr>
        <p:txBody>
          <a:bodyPr/>
          <a:lstStyle/>
          <a:p>
            <a:r>
              <a:rPr lang="en-GB" sz="2400" dirty="0"/>
              <a:t>As Skipper Nick organises</a:t>
            </a:r>
            <a:br>
              <a:rPr lang="en-GB" sz="2400" dirty="0"/>
            </a:br>
            <a:r>
              <a:rPr lang="en-GB" sz="2400" dirty="0"/>
              <a:t>a shore party to go </a:t>
            </a:r>
            <a:br>
              <a:rPr lang="en-GB" sz="2400" dirty="0"/>
            </a:br>
            <a:r>
              <a:rPr lang="en-GB" sz="2400" dirty="0"/>
              <a:t>foraging for mushrooms.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-54"/>
          <a:stretch/>
        </p:blipFill>
        <p:spPr>
          <a:xfrm>
            <a:off x="179512" y="2564904"/>
            <a:ext cx="4144889" cy="410667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-39" r="7051" b="13657"/>
          <a:stretch/>
        </p:blipFill>
        <p:spPr>
          <a:xfrm>
            <a:off x="4499992" y="188640"/>
            <a:ext cx="4456590" cy="3302492"/>
          </a:xfrm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" b="9660"/>
          <a:stretch/>
        </p:blipFill>
        <p:spPr>
          <a:xfrm>
            <a:off x="4499992" y="3645024"/>
            <a:ext cx="4457577" cy="3025248"/>
          </a:xfrm>
        </p:spPr>
      </p:pic>
    </p:spTree>
    <p:extLst>
      <p:ext uri="{BB962C8B-B14F-4D97-AF65-F5344CB8AC3E}">
        <p14:creationId xmlns:p14="http://schemas.microsoft.com/office/powerpoint/2010/main" val="816748699"/>
      </p:ext>
    </p:extLst>
  </p:cSld>
  <p:clrMapOvr>
    <a:masterClrMapping/>
  </p:clrMapOvr>
  <p:transition spd="slow" advClick="0" advTm="1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3456384" cy="2681673"/>
          </a:xfrm>
        </p:spPr>
        <p:txBody>
          <a:bodyPr/>
          <a:lstStyle/>
          <a:p>
            <a:r>
              <a:rPr lang="en-GB" sz="2400" dirty="0"/>
              <a:t>And freshly picked chanterelle mushrooms add that little bit extra to another quality evening meal.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/>
          <a:stretch/>
        </p:blipFill>
        <p:spPr>
          <a:xfrm>
            <a:off x="1828792" y="3068960"/>
            <a:ext cx="5198383" cy="3624799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88640"/>
            <a:ext cx="3575564" cy="268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578902"/>
      </p:ext>
    </p:extLst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20688"/>
          </a:xfrm>
        </p:spPr>
        <p:txBody>
          <a:bodyPr/>
          <a:lstStyle/>
          <a:p>
            <a:r>
              <a:rPr lang="en-GB" sz="2400" dirty="0"/>
              <a:t>Whilst on the other side of the boat are the mountains of Mull.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r="-162" b="2301"/>
          <a:stretch/>
        </p:blipFill>
        <p:spPr>
          <a:xfrm>
            <a:off x="179512" y="655638"/>
            <a:ext cx="8784976" cy="6060072"/>
          </a:xfrm>
        </p:spPr>
      </p:pic>
    </p:spTree>
    <p:extLst>
      <p:ext uri="{BB962C8B-B14F-4D97-AF65-F5344CB8AC3E}">
        <p14:creationId xmlns:p14="http://schemas.microsoft.com/office/powerpoint/2010/main" val="4066057521"/>
      </p:ext>
    </p:extLst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548680"/>
          </a:xfrm>
        </p:spPr>
        <p:txBody>
          <a:bodyPr/>
          <a:lstStyle/>
          <a:p>
            <a:r>
              <a:rPr lang="en-GB" sz="2400" dirty="0"/>
              <a:t>It was a damp the following morning as we steam away.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" r="-62" b="6458"/>
          <a:stretch/>
        </p:blipFill>
        <p:spPr>
          <a:xfrm>
            <a:off x="179512" y="594804"/>
            <a:ext cx="8804690" cy="6131859"/>
          </a:xfrm>
        </p:spPr>
      </p:pic>
    </p:spTree>
    <p:extLst>
      <p:ext uri="{BB962C8B-B14F-4D97-AF65-F5344CB8AC3E}">
        <p14:creationId xmlns:p14="http://schemas.microsoft.com/office/powerpoint/2010/main" val="1515370684"/>
      </p:ext>
    </p:extLst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1800" y="116632"/>
            <a:ext cx="3672408" cy="1800200"/>
          </a:xfrm>
        </p:spPr>
        <p:txBody>
          <a:bodyPr/>
          <a:lstStyle/>
          <a:p>
            <a:r>
              <a:rPr lang="en-GB" sz="2400" dirty="0"/>
              <a:t>To we reach isolated </a:t>
            </a:r>
            <a:r>
              <a:rPr lang="en-GB" sz="2400" dirty="0" err="1"/>
              <a:t>Kyltra</a:t>
            </a:r>
            <a:r>
              <a:rPr lang="en-GB" sz="2400" dirty="0"/>
              <a:t> Lock, where we load firewood that has been especially kept for us by the lock keeper.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8" r="261" b="7306"/>
          <a:stretch/>
        </p:blipFill>
        <p:spPr>
          <a:xfrm>
            <a:off x="179512" y="188640"/>
            <a:ext cx="2634709" cy="174002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22" r="395"/>
          <a:stretch/>
        </p:blipFill>
        <p:spPr>
          <a:xfrm>
            <a:off x="6444208" y="188640"/>
            <a:ext cx="2486409" cy="17313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 r="329" b="12167"/>
          <a:stretch/>
        </p:blipFill>
        <p:spPr>
          <a:xfrm>
            <a:off x="755576" y="2060848"/>
            <a:ext cx="7344816" cy="4681459"/>
          </a:xfrm>
        </p:spPr>
      </p:pic>
    </p:spTree>
    <p:extLst>
      <p:ext uri="{BB962C8B-B14F-4D97-AF65-F5344CB8AC3E}">
        <p14:creationId xmlns:p14="http://schemas.microsoft.com/office/powerpoint/2010/main" val="701007213"/>
      </p:ext>
    </p:extLst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836712"/>
          </a:xfrm>
        </p:spPr>
        <p:txBody>
          <a:bodyPr/>
          <a:lstStyle/>
          <a:p>
            <a:r>
              <a:rPr lang="en-GB" sz="2400" dirty="0"/>
              <a:t>John the Mate, a volunteer from Aberdeen, saws the wood as</a:t>
            </a:r>
            <a:br>
              <a:rPr lang="en-GB" sz="2400" dirty="0"/>
            </a:br>
            <a:r>
              <a:rPr lang="en-GB" sz="2400" dirty="0" err="1"/>
              <a:t>Ros</a:t>
            </a:r>
            <a:r>
              <a:rPr lang="en-GB" sz="2400" dirty="0"/>
              <a:t> </a:t>
            </a:r>
            <a:r>
              <a:rPr lang="en-GB" sz="2400" dirty="0" err="1"/>
              <a:t>Crana</a:t>
            </a:r>
            <a:r>
              <a:rPr lang="en-GB" sz="2400" dirty="0"/>
              <a:t>, a Dutch barge converted for canal cruising, passes by.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8" r="-21"/>
          <a:stretch/>
        </p:blipFill>
        <p:spPr>
          <a:xfrm>
            <a:off x="179512" y="914399"/>
            <a:ext cx="8795812" cy="5782499"/>
          </a:xfrm>
        </p:spPr>
      </p:pic>
    </p:spTree>
    <p:extLst>
      <p:ext uri="{BB962C8B-B14F-4D97-AF65-F5344CB8AC3E}">
        <p14:creationId xmlns:p14="http://schemas.microsoft.com/office/powerpoint/2010/main" val="3020611641"/>
      </p:ext>
    </p:extLst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GB" sz="2400" dirty="0"/>
              <a:t>Then comes Fort Augustus with its flight of five locks </a:t>
            </a:r>
            <a:br>
              <a:rPr lang="en-GB" sz="2400" dirty="0"/>
            </a:br>
            <a:r>
              <a:rPr lang="en-GB" sz="2400" dirty="0"/>
              <a:t>down to Loch Ness. All is peaceful in the top lock.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t="10940" r="100" b="1071"/>
          <a:stretch/>
        </p:blipFill>
        <p:spPr>
          <a:xfrm>
            <a:off x="179511" y="880591"/>
            <a:ext cx="8784977" cy="5811972"/>
          </a:xfrm>
        </p:spPr>
      </p:pic>
    </p:spTree>
    <p:extLst>
      <p:ext uri="{BB962C8B-B14F-4D97-AF65-F5344CB8AC3E}">
        <p14:creationId xmlns:p14="http://schemas.microsoft.com/office/powerpoint/2010/main" val="1945708056"/>
      </p:ext>
    </p:extLst>
  </p:cSld>
  <p:clrMapOvr>
    <a:masterClrMapping/>
  </p:clrMapOvr>
  <p:transition spd="slow"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1"/>
            <a:ext cx="4464496" cy="1728193"/>
          </a:xfrm>
        </p:spPr>
        <p:txBody>
          <a:bodyPr/>
          <a:lstStyle/>
          <a:p>
            <a:r>
              <a:rPr lang="en-GB" sz="2400" dirty="0"/>
              <a:t>But lower down the flight</a:t>
            </a:r>
            <a:br>
              <a:rPr lang="en-GB" sz="2400" dirty="0"/>
            </a:br>
            <a:r>
              <a:rPr lang="en-GB" sz="2400" dirty="0"/>
              <a:t> it is very busy indeed.</a:t>
            </a:r>
            <a:br>
              <a:rPr lang="en-GB" sz="2400" dirty="0"/>
            </a:br>
            <a:r>
              <a:rPr lang="en-GB" sz="2400" dirty="0"/>
              <a:t>VIC 32 is quite an attraction!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4287" r="20198" b="2072"/>
          <a:stretch/>
        </p:blipFill>
        <p:spPr>
          <a:xfrm>
            <a:off x="5202314" y="3302493"/>
            <a:ext cx="3803410" cy="338188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-2859" b="1"/>
          <a:stretch/>
        </p:blipFill>
        <p:spPr bwMode="auto">
          <a:xfrm>
            <a:off x="177409" y="1916832"/>
            <a:ext cx="4885140" cy="474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-2" r="1" b="10311"/>
          <a:stretch/>
        </p:blipFill>
        <p:spPr bwMode="auto">
          <a:xfrm>
            <a:off x="5202314" y="116631"/>
            <a:ext cx="3788481" cy="303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524965"/>
      </p:ext>
    </p:extLst>
  </p:cSld>
  <p:clrMapOvr>
    <a:masterClrMapping/>
  </p:clrMapOvr>
  <p:transition spd="slow"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47"/>
            <a:ext cx="9144000" cy="678649"/>
          </a:xfrm>
        </p:spPr>
        <p:txBody>
          <a:bodyPr/>
          <a:lstStyle/>
          <a:p>
            <a:r>
              <a:rPr lang="en-GB" sz="2400" dirty="0"/>
              <a:t>We then pause at </a:t>
            </a:r>
            <a:r>
              <a:rPr lang="en-GB" sz="2400" dirty="0" err="1"/>
              <a:t>Inveroich</a:t>
            </a:r>
            <a:r>
              <a:rPr lang="en-GB" sz="2400" dirty="0"/>
              <a:t> Pier to collect supplies</a:t>
            </a:r>
            <a:br>
              <a:rPr lang="en-GB" sz="2400" dirty="0"/>
            </a:br>
            <a:r>
              <a:rPr lang="en-GB" sz="2400" dirty="0"/>
              <a:t>before heading out into legendary Loch Ness.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9" r="-33" b="4232"/>
          <a:stretch/>
        </p:blipFill>
        <p:spPr>
          <a:xfrm>
            <a:off x="179512" y="764704"/>
            <a:ext cx="8831323" cy="5965794"/>
          </a:xfrm>
        </p:spPr>
      </p:pic>
    </p:spTree>
    <p:extLst>
      <p:ext uri="{BB962C8B-B14F-4D97-AF65-F5344CB8AC3E}">
        <p14:creationId xmlns:p14="http://schemas.microsoft.com/office/powerpoint/2010/main" val="865976383"/>
      </p:ext>
    </p:extLst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284984"/>
            <a:ext cx="4139952" cy="3456384"/>
          </a:xfrm>
        </p:spPr>
        <p:txBody>
          <a:bodyPr/>
          <a:lstStyle/>
          <a:p>
            <a:r>
              <a:rPr lang="en-GB" sz="2400" dirty="0"/>
              <a:t>Where we join Lyle in the engine room.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Loch Ness is very murky and very, very deep, </a:t>
            </a:r>
            <a:br>
              <a:rPr lang="en-GB" sz="2400" dirty="0"/>
            </a:br>
            <a:r>
              <a:rPr lang="en-GB" sz="2400" dirty="0"/>
              <a:t>nearly 750 feet deep.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 Anything could hide in here!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-79" r="3556"/>
          <a:stretch/>
        </p:blipFill>
        <p:spPr>
          <a:xfrm>
            <a:off x="179511" y="188640"/>
            <a:ext cx="3811665" cy="302433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860539" cy="6480720"/>
          </a:xfrm>
        </p:spPr>
      </p:pic>
    </p:spTree>
    <p:extLst>
      <p:ext uri="{BB962C8B-B14F-4D97-AF65-F5344CB8AC3E}">
        <p14:creationId xmlns:p14="http://schemas.microsoft.com/office/powerpoint/2010/main" val="2041911715"/>
      </p:ext>
    </p:extLst>
  </p:cSld>
  <p:clrMapOvr>
    <a:masterClrMapping/>
  </p:clrMapOvr>
  <p:transition spd="slow"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36512" y="5169"/>
            <a:ext cx="9217024" cy="743744"/>
          </a:xfrm>
        </p:spPr>
        <p:txBody>
          <a:bodyPr/>
          <a:lstStyle/>
          <a:p>
            <a:r>
              <a:rPr lang="en-GB" sz="2400" dirty="0"/>
              <a:t>And there is certainly something in the water here as we pass landmark Horseshoe Craig as Nessie evades the camera yet again!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8" b="2948"/>
          <a:stretch/>
        </p:blipFill>
        <p:spPr>
          <a:xfrm>
            <a:off x="395537" y="806418"/>
            <a:ext cx="8352928" cy="5933554"/>
          </a:xfrm>
        </p:spPr>
      </p:pic>
    </p:spTree>
    <p:extLst>
      <p:ext uri="{BB962C8B-B14F-4D97-AF65-F5344CB8AC3E}">
        <p14:creationId xmlns:p14="http://schemas.microsoft.com/office/powerpoint/2010/main" val="2936026972"/>
      </p:ext>
    </p:extLst>
  </p:cSld>
  <p:clrMapOvr>
    <a:masterClrMapping/>
  </p:clrMapOvr>
  <p:transition spd="slow"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But there were no further Nessie sightings as</a:t>
            </a:r>
            <a:br>
              <a:rPr lang="en-GB" sz="2400" dirty="0"/>
            </a:br>
            <a:r>
              <a:rPr lang="en-GB" sz="2400" dirty="0"/>
              <a:t>we head for our overnight mooring in Foyers.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 r="50" b="3110"/>
          <a:stretch/>
        </p:blipFill>
        <p:spPr>
          <a:xfrm>
            <a:off x="179511" y="790113"/>
            <a:ext cx="8786935" cy="5919679"/>
          </a:xfrm>
        </p:spPr>
      </p:pic>
    </p:spTree>
    <p:extLst>
      <p:ext uri="{BB962C8B-B14F-4D97-AF65-F5344CB8AC3E}">
        <p14:creationId xmlns:p14="http://schemas.microsoft.com/office/powerpoint/2010/main" val="1996218896"/>
      </p:ext>
    </p:extLst>
  </p:cSld>
  <p:clrMapOvr>
    <a:masterClrMapping/>
  </p:clrMapOvr>
  <p:transition spd="slow" advClick="0" advTm="1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692696"/>
          </a:xfrm>
        </p:spPr>
        <p:txBody>
          <a:bodyPr/>
          <a:lstStyle/>
          <a:p>
            <a:r>
              <a:rPr lang="en-GB" sz="2400" dirty="0"/>
              <a:t>Where we are joined by another converted</a:t>
            </a:r>
            <a:br>
              <a:rPr lang="en-GB" sz="2400" dirty="0"/>
            </a:br>
            <a:r>
              <a:rPr lang="en-GB" sz="2400" dirty="0"/>
              <a:t>Dutch barge, this time Fingal of Caledonia.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" b="9648"/>
          <a:stretch/>
        </p:blipFill>
        <p:spPr>
          <a:xfrm>
            <a:off x="179512" y="730649"/>
            <a:ext cx="8784976" cy="5953895"/>
          </a:xfrm>
        </p:spPr>
      </p:pic>
    </p:spTree>
    <p:extLst>
      <p:ext uri="{BB962C8B-B14F-4D97-AF65-F5344CB8AC3E}">
        <p14:creationId xmlns:p14="http://schemas.microsoft.com/office/powerpoint/2010/main" val="652641738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We reach </a:t>
            </a:r>
            <a:r>
              <a:rPr lang="en-GB" sz="2400" dirty="0" err="1"/>
              <a:t>Achnacroish</a:t>
            </a:r>
            <a:r>
              <a:rPr lang="en-GB" sz="2400" dirty="0"/>
              <a:t>, Lismore’s main ferry terminal.</a:t>
            </a:r>
            <a:br>
              <a:rPr lang="en-GB" sz="2400" dirty="0"/>
            </a:br>
            <a:r>
              <a:rPr lang="en-GB" sz="2400" dirty="0"/>
              <a:t>Lismore has a population of 146. 150 years ago it was about 900.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31" r="31" b="5226"/>
          <a:stretch/>
        </p:blipFill>
        <p:spPr>
          <a:xfrm>
            <a:off x="179512" y="772357"/>
            <a:ext cx="8804690" cy="5921406"/>
          </a:xfrm>
        </p:spPr>
      </p:pic>
    </p:spTree>
    <p:extLst>
      <p:ext uri="{BB962C8B-B14F-4D97-AF65-F5344CB8AC3E}">
        <p14:creationId xmlns:p14="http://schemas.microsoft.com/office/powerpoint/2010/main" val="1500911788"/>
      </p:ext>
    </p:extLst>
  </p:cSld>
  <p:clrMapOvr>
    <a:masterClrMapping/>
  </p:clrMapOvr>
  <p:transition spd="slow"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48680"/>
          </a:xfrm>
        </p:spPr>
        <p:txBody>
          <a:bodyPr/>
          <a:lstStyle/>
          <a:p>
            <a:r>
              <a:rPr lang="en-GB" sz="2400" dirty="0"/>
              <a:t>As the sun sets over peaceful Loch Ness.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79512" y="620689"/>
            <a:ext cx="8784976" cy="6095940"/>
          </a:xfrm>
        </p:spPr>
      </p:pic>
    </p:spTree>
    <p:extLst>
      <p:ext uri="{BB962C8B-B14F-4D97-AF65-F5344CB8AC3E}">
        <p14:creationId xmlns:p14="http://schemas.microsoft.com/office/powerpoint/2010/main" val="286975117"/>
      </p:ext>
    </p:extLst>
  </p:cSld>
  <p:clrMapOvr>
    <a:masterClrMapping/>
  </p:clrMapOvr>
  <p:transition spd="slow" advClick="0" advTm="1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en-GB" sz="2400" dirty="0"/>
              <a:t>An early start next day as we pass popular </a:t>
            </a:r>
            <a:r>
              <a:rPr lang="en-GB" sz="2400" dirty="0" err="1"/>
              <a:t>Urquart</a:t>
            </a:r>
            <a:r>
              <a:rPr lang="en-GB" sz="2400" dirty="0"/>
              <a:t> Castle, well ahead of the tourist crowds.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r="140" b="4458"/>
          <a:stretch/>
        </p:blipFill>
        <p:spPr>
          <a:xfrm>
            <a:off x="179511" y="683580"/>
            <a:ext cx="8786935" cy="6022265"/>
          </a:xfrm>
        </p:spPr>
      </p:pic>
    </p:spTree>
    <p:extLst>
      <p:ext uri="{BB962C8B-B14F-4D97-AF65-F5344CB8AC3E}">
        <p14:creationId xmlns:p14="http://schemas.microsoft.com/office/powerpoint/2010/main" val="49738965"/>
      </p:ext>
    </p:extLst>
  </p:cSld>
  <p:clrMapOvr>
    <a:masterClrMapping/>
  </p:clrMapOvr>
  <p:transition spd="slow" advClick="0" advTm="1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476672"/>
          </a:xfrm>
        </p:spPr>
        <p:txBody>
          <a:bodyPr/>
          <a:lstStyle/>
          <a:p>
            <a:r>
              <a:rPr lang="en-GB" sz="2400" dirty="0"/>
              <a:t>As, with breakfast on the move, we steam up Loch Ness.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" b="6804"/>
          <a:stretch/>
        </p:blipFill>
        <p:spPr>
          <a:xfrm>
            <a:off x="179512" y="520339"/>
            <a:ext cx="8784976" cy="6147309"/>
          </a:xfrm>
        </p:spPr>
      </p:pic>
    </p:spTree>
    <p:extLst>
      <p:ext uri="{BB962C8B-B14F-4D97-AF65-F5344CB8AC3E}">
        <p14:creationId xmlns:p14="http://schemas.microsoft.com/office/powerpoint/2010/main" val="3183040401"/>
      </p:ext>
    </p:extLst>
  </p:cSld>
  <p:clrMapOvr>
    <a:masterClrMapping/>
  </p:clrMapOvr>
  <p:transition spd="slow" advClick="0" advTm="1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/>
              <a:t>Neglected Bona lighthouse marks the channel at </a:t>
            </a:r>
            <a:r>
              <a:rPr lang="en-GB" sz="2400" dirty="0" err="1"/>
              <a:t>Lochend</a:t>
            </a:r>
            <a:r>
              <a:rPr lang="en-GB" sz="2400" dirty="0"/>
              <a:t>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4" b="4140"/>
          <a:stretch/>
        </p:blipFill>
        <p:spPr>
          <a:xfrm>
            <a:off x="179512" y="476672"/>
            <a:ext cx="8769179" cy="6214369"/>
          </a:xfrm>
        </p:spPr>
      </p:pic>
    </p:spTree>
    <p:extLst>
      <p:ext uri="{BB962C8B-B14F-4D97-AF65-F5344CB8AC3E}">
        <p14:creationId xmlns:p14="http://schemas.microsoft.com/office/powerpoint/2010/main" val="2120020629"/>
      </p:ext>
    </p:extLst>
  </p:cSld>
  <p:clrMapOvr>
    <a:masterClrMapping/>
  </p:clrMapOvr>
  <p:transition spd="slow" advClick="0" advTm="1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544616" cy="1944216"/>
          </a:xfrm>
        </p:spPr>
        <p:txBody>
          <a:bodyPr/>
          <a:lstStyle/>
          <a:p>
            <a:r>
              <a:rPr lang="en-GB" sz="2400" dirty="0"/>
              <a:t>As we enter tiny Loch </a:t>
            </a:r>
            <a:r>
              <a:rPr lang="en-GB" sz="2400" dirty="0" err="1"/>
              <a:t>Dochfour</a:t>
            </a:r>
            <a:r>
              <a:rPr lang="en-GB" sz="2400" dirty="0"/>
              <a:t> with </a:t>
            </a:r>
            <a:r>
              <a:rPr lang="en-GB" sz="2400" dirty="0" err="1"/>
              <a:t>Dochfour</a:t>
            </a:r>
            <a:r>
              <a:rPr lang="en-GB" sz="2400" dirty="0"/>
              <a:t> House on its northern shore.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52" r="22" b="11262"/>
          <a:stretch/>
        </p:blipFill>
        <p:spPr>
          <a:xfrm>
            <a:off x="183471" y="2204864"/>
            <a:ext cx="8775085" cy="4481995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8720"/>
          <a:stretch/>
        </p:blipFill>
        <p:spPr bwMode="auto">
          <a:xfrm>
            <a:off x="179512" y="116632"/>
            <a:ext cx="299280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881060"/>
      </p:ext>
    </p:extLst>
  </p:cSld>
  <p:clrMapOvr>
    <a:masterClrMapping/>
  </p:clrMapOvr>
  <p:transition spd="slow" advClick="0" advTm="1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4427984" cy="2736304"/>
          </a:xfrm>
        </p:spPr>
        <p:txBody>
          <a:bodyPr/>
          <a:lstStyle/>
          <a:p>
            <a:r>
              <a:rPr lang="en-GB" sz="2400" dirty="0"/>
              <a:t>Loch </a:t>
            </a:r>
            <a:r>
              <a:rPr lang="en-GB" sz="2400" dirty="0" err="1"/>
              <a:t>Dochfour</a:t>
            </a:r>
            <a:r>
              <a:rPr lang="en-GB" sz="2400" dirty="0"/>
              <a:t> ends with</a:t>
            </a:r>
            <a:br>
              <a:rPr lang="en-GB" sz="2400" dirty="0"/>
            </a:br>
            <a:r>
              <a:rPr lang="en-GB" sz="2400" dirty="0"/>
              <a:t> a long Telford weir that effectively ponds back</a:t>
            </a:r>
            <a:br>
              <a:rPr lang="en-GB" sz="2400" dirty="0"/>
            </a:br>
            <a:r>
              <a:rPr lang="en-GB" sz="2400" dirty="0"/>
              <a:t>Loch Ness!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We then enter </a:t>
            </a:r>
            <a:r>
              <a:rPr lang="en-GB" sz="2400" dirty="0" err="1"/>
              <a:t>Dochfour</a:t>
            </a:r>
            <a:r>
              <a:rPr lang="en-GB" sz="2400" dirty="0"/>
              <a:t> lock.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-154"/>
          <a:stretch/>
        </p:blipFill>
        <p:spPr>
          <a:xfrm>
            <a:off x="4355976" y="188640"/>
            <a:ext cx="4654105" cy="64807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2046"/>
          <a:stretch/>
        </p:blipFill>
        <p:spPr bwMode="auto">
          <a:xfrm>
            <a:off x="159776" y="3140968"/>
            <a:ext cx="40255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923472"/>
      </p:ext>
    </p:extLst>
  </p:cSld>
  <p:clrMapOvr>
    <a:masterClrMapping/>
  </p:clrMapOvr>
  <p:transition spd="slow" advClick="0" advTm="1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3948"/>
            <a:ext cx="6120680" cy="1826296"/>
          </a:xfrm>
        </p:spPr>
        <p:txBody>
          <a:bodyPr/>
          <a:lstStyle/>
          <a:p>
            <a:r>
              <a:rPr lang="en-GB" sz="2400" dirty="0"/>
              <a:t>Most Loch Ness water now flows down the River Ness to Inverness as the Caledonian Canal continues to parallel the river for a further three miles.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20946"/>
          <a:stretch/>
        </p:blipFill>
        <p:spPr>
          <a:xfrm>
            <a:off x="179512" y="2033002"/>
            <a:ext cx="8784976" cy="467679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2"/>
          <a:stretch/>
        </p:blipFill>
        <p:spPr bwMode="auto">
          <a:xfrm>
            <a:off x="6372200" y="188639"/>
            <a:ext cx="2566297" cy="170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81825"/>
      </p:ext>
    </p:extLst>
  </p:cSld>
  <p:clrMapOvr>
    <a:masterClrMapping/>
  </p:clrMapOvr>
  <p:transition spd="slow" advClick="0" advTm="1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The canal then curves away for the four locks to </a:t>
            </a:r>
            <a:r>
              <a:rPr lang="en-GB" sz="2400" dirty="0" err="1"/>
              <a:t>Muirtown</a:t>
            </a:r>
            <a:r>
              <a:rPr lang="en-GB" sz="2400" dirty="0"/>
              <a:t> Basin, </a:t>
            </a:r>
            <a:br>
              <a:rPr lang="en-GB" sz="2400" dirty="0"/>
            </a:br>
            <a:r>
              <a:rPr lang="en-GB" sz="2400" dirty="0"/>
              <a:t>which look out over Inverness to the </a:t>
            </a:r>
            <a:r>
              <a:rPr lang="en-GB" sz="2400" dirty="0" err="1"/>
              <a:t>Kessock</a:t>
            </a:r>
            <a:r>
              <a:rPr lang="en-GB" sz="2400" dirty="0"/>
              <a:t> Bridge.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18171" r="15467" b="11241"/>
          <a:stretch/>
        </p:blipFill>
        <p:spPr>
          <a:xfrm>
            <a:off x="179512" y="751438"/>
            <a:ext cx="8756258" cy="5926283"/>
          </a:xfrm>
        </p:spPr>
      </p:pic>
    </p:spTree>
    <p:extLst>
      <p:ext uri="{BB962C8B-B14F-4D97-AF65-F5344CB8AC3E}">
        <p14:creationId xmlns:p14="http://schemas.microsoft.com/office/powerpoint/2010/main" val="2356546800"/>
      </p:ext>
    </p:extLst>
  </p:cSld>
  <p:clrMapOvr>
    <a:masterClrMapping/>
  </p:clrMapOvr>
  <p:transition spd="slow" advClick="0" advTm="1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692696"/>
          </a:xfrm>
        </p:spPr>
        <p:txBody>
          <a:bodyPr/>
          <a:lstStyle/>
          <a:p>
            <a:r>
              <a:rPr lang="en-GB" sz="2400" dirty="0" err="1"/>
              <a:t>Muirtown</a:t>
            </a:r>
            <a:r>
              <a:rPr lang="en-GB" sz="2400" dirty="0"/>
              <a:t> was once very busy but nowadays all is quiet.</a:t>
            </a:r>
            <a:br>
              <a:rPr lang="en-GB" sz="2400" dirty="0"/>
            </a:br>
            <a:r>
              <a:rPr lang="en-GB" sz="2400" dirty="0"/>
              <a:t>The last half mile of canal onwards from here is fascinating.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83" r="95" b="8074"/>
          <a:stretch/>
        </p:blipFill>
        <p:spPr>
          <a:xfrm>
            <a:off x="179512" y="727968"/>
            <a:ext cx="8760302" cy="5941391"/>
          </a:xfrm>
        </p:spPr>
      </p:pic>
    </p:spTree>
    <p:extLst>
      <p:ext uri="{BB962C8B-B14F-4D97-AF65-F5344CB8AC3E}">
        <p14:creationId xmlns:p14="http://schemas.microsoft.com/office/powerpoint/2010/main" val="1452846147"/>
      </p:ext>
    </p:extLst>
  </p:cSld>
  <p:clrMapOvr>
    <a:masterClrMapping/>
  </p:clrMapOvr>
  <p:transition spd="slow" advClick="0" advTm="1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6" y="0"/>
            <a:ext cx="9144000" cy="692696"/>
          </a:xfrm>
        </p:spPr>
        <p:txBody>
          <a:bodyPr/>
          <a:lstStyle/>
          <a:p>
            <a:r>
              <a:rPr lang="en-GB" sz="2400" dirty="0"/>
              <a:t>As, departing next morning, we head for the lock beside </a:t>
            </a:r>
            <a:br>
              <a:rPr lang="en-GB" sz="2400" dirty="0"/>
            </a:br>
            <a:r>
              <a:rPr lang="en-GB" sz="2400" dirty="0" err="1"/>
              <a:t>Clachnaharry</a:t>
            </a:r>
            <a:r>
              <a:rPr lang="en-GB" sz="2400" dirty="0"/>
              <a:t> maintenance yard.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8" r="328" b="8342"/>
          <a:stretch/>
        </p:blipFill>
        <p:spPr>
          <a:xfrm>
            <a:off x="179513" y="763480"/>
            <a:ext cx="8813568" cy="5932994"/>
          </a:xfrm>
        </p:spPr>
      </p:pic>
    </p:spTree>
    <p:extLst>
      <p:ext uri="{BB962C8B-B14F-4D97-AF65-F5344CB8AC3E}">
        <p14:creationId xmlns:p14="http://schemas.microsoft.com/office/powerpoint/2010/main" val="1160895411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This is the old steamer jetty at </a:t>
            </a:r>
            <a:r>
              <a:rPr lang="en-GB" sz="2400" dirty="0" err="1"/>
              <a:t>Achnacroish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1806"/>
          <a:stretch/>
        </p:blipFill>
        <p:spPr>
          <a:xfrm>
            <a:off x="179512" y="476672"/>
            <a:ext cx="8700459" cy="619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746"/>
      </p:ext>
    </p:extLst>
  </p:cSld>
  <p:clrMapOvr>
    <a:masterClrMapping/>
  </p:clrMapOvr>
  <p:transition spd="slow" advClick="0" advTm="12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Below the yard is the Thurso and Wick line railway bridge</a:t>
            </a:r>
            <a:br>
              <a:rPr lang="en-GB" sz="2400" dirty="0"/>
            </a:br>
            <a:r>
              <a:rPr lang="en-GB" sz="2400" dirty="0"/>
              <a:t>which the signalman has swung open for us.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" r="6184" b="13489"/>
          <a:stretch/>
        </p:blipFill>
        <p:spPr bwMode="auto">
          <a:xfrm>
            <a:off x="179512" y="834501"/>
            <a:ext cx="8784976" cy="584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37277"/>
      </p:ext>
    </p:extLst>
  </p:cSld>
  <p:clrMapOvr>
    <a:masterClrMapping/>
  </p:clrMapOvr>
  <p:transition spd="slow" advClick="0" advTm="1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3501008"/>
            <a:ext cx="9361040" cy="504056"/>
          </a:xfrm>
        </p:spPr>
        <p:txBody>
          <a:bodyPr/>
          <a:lstStyle/>
          <a:p>
            <a:r>
              <a:rPr lang="en-GB" sz="2400" dirty="0"/>
              <a:t>An impressive causeway then takes us out to the sea lock.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5" r="-42" b="26219"/>
          <a:stretch/>
        </p:blipFill>
        <p:spPr>
          <a:xfrm>
            <a:off x="107503" y="188640"/>
            <a:ext cx="8855953" cy="333788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6" b="22771"/>
          <a:stretch/>
        </p:blipFill>
        <p:spPr bwMode="auto">
          <a:xfrm>
            <a:off x="107503" y="4005064"/>
            <a:ext cx="8855953" cy="26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42139"/>
      </p:ext>
    </p:extLst>
  </p:cSld>
  <p:clrMapOvr>
    <a:masterClrMapping/>
  </p:clrMapOvr>
  <p:transition spd="slow" advClick="0" advTm="1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2400" dirty="0"/>
              <a:t>Strong tidal flows in the Beauly Firth rip past here</a:t>
            </a:r>
            <a:br>
              <a:rPr lang="en-GB" sz="2400" dirty="0"/>
            </a:br>
            <a:r>
              <a:rPr lang="en-GB" sz="2400" dirty="0"/>
              <a:t>and great care is required most of the time.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9308" r="130" b="5181"/>
          <a:stretch/>
        </p:blipFill>
        <p:spPr>
          <a:xfrm>
            <a:off x="179512" y="825623"/>
            <a:ext cx="8778057" cy="5873279"/>
          </a:xfrm>
        </p:spPr>
      </p:pic>
    </p:spTree>
    <p:extLst>
      <p:ext uri="{BB962C8B-B14F-4D97-AF65-F5344CB8AC3E}">
        <p14:creationId xmlns:p14="http://schemas.microsoft.com/office/powerpoint/2010/main" val="3844655910"/>
      </p:ext>
    </p:extLst>
  </p:cSld>
  <p:clrMapOvr>
    <a:masterClrMapping/>
  </p:clrMapOvr>
  <p:transition spd="slow" advClick="0" advTm="12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3068960"/>
            <a:ext cx="3744416" cy="3600400"/>
          </a:xfrm>
        </p:spPr>
        <p:txBody>
          <a:bodyPr/>
          <a:lstStyle/>
          <a:p>
            <a:r>
              <a:rPr lang="en-GB" sz="2400" dirty="0"/>
              <a:t>But today was a relatively easy departure as we turn towards the </a:t>
            </a:r>
            <a:r>
              <a:rPr lang="en-GB" sz="2400" dirty="0" err="1"/>
              <a:t>Kessock</a:t>
            </a:r>
            <a:r>
              <a:rPr lang="en-GB" sz="2400" dirty="0"/>
              <a:t> Bridge and the open sea.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 VIC 32 calliope is a character touch. The Skipper’s best tune being</a:t>
            </a:r>
            <a:br>
              <a:rPr lang="en-GB" sz="2400" dirty="0"/>
            </a:br>
            <a:r>
              <a:rPr lang="en-GB" sz="2400" dirty="0"/>
              <a:t>the Skye Boat Song!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" r="198" b="8506"/>
          <a:stretch/>
        </p:blipFill>
        <p:spPr>
          <a:xfrm>
            <a:off x="179512" y="3143648"/>
            <a:ext cx="5184576" cy="3572501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7" b="36073"/>
          <a:stretch/>
        </p:blipFill>
        <p:spPr bwMode="auto">
          <a:xfrm>
            <a:off x="179512" y="188640"/>
            <a:ext cx="8760973" cy="278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598724"/>
      </p:ext>
    </p:extLst>
  </p:cSld>
  <p:clrMapOvr>
    <a:masterClrMapping/>
  </p:clrMapOvr>
  <p:transition spd="slow" advClick="0" advTm="1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And under the </a:t>
            </a:r>
            <a:r>
              <a:rPr lang="en-GB" sz="2400" dirty="0" err="1"/>
              <a:t>Kessock</a:t>
            </a:r>
            <a:r>
              <a:rPr lang="en-GB" sz="2400" dirty="0"/>
              <a:t> Bridge we go to reach the Moray Firth.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r="180" b="3163"/>
          <a:stretch/>
        </p:blipFill>
        <p:spPr>
          <a:xfrm>
            <a:off x="179512" y="568171"/>
            <a:ext cx="8769179" cy="6139647"/>
          </a:xfrm>
        </p:spPr>
      </p:pic>
    </p:spTree>
    <p:extLst>
      <p:ext uri="{BB962C8B-B14F-4D97-AF65-F5344CB8AC3E}">
        <p14:creationId xmlns:p14="http://schemas.microsoft.com/office/powerpoint/2010/main" val="3390426958"/>
      </p:ext>
    </p:extLst>
  </p:cSld>
  <p:clrMapOvr>
    <a:masterClrMapping/>
  </p:clrMapOvr>
  <p:transition spd="slow" advClick="0" advTm="12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24"/>
            <a:ext cx="9144000" cy="597764"/>
          </a:xfrm>
        </p:spPr>
        <p:txBody>
          <a:bodyPr/>
          <a:lstStyle/>
          <a:p>
            <a:r>
              <a:rPr lang="en-GB" sz="2400" dirty="0"/>
              <a:t>Where we meet a boat, the Inverness registered Scott Venture.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" r="120" b="3212"/>
          <a:stretch/>
        </p:blipFill>
        <p:spPr>
          <a:xfrm>
            <a:off x="179513" y="710214"/>
            <a:ext cx="8760301" cy="5996713"/>
          </a:xfrm>
        </p:spPr>
      </p:pic>
    </p:spTree>
    <p:extLst>
      <p:ext uri="{BB962C8B-B14F-4D97-AF65-F5344CB8AC3E}">
        <p14:creationId xmlns:p14="http://schemas.microsoft.com/office/powerpoint/2010/main" val="3896671752"/>
      </p:ext>
    </p:extLst>
  </p:cSld>
  <p:clrMapOvr>
    <a:masterClrMapping/>
  </p:clrMapOvr>
  <p:transition spd="slow" advClick="0" advTm="1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620688"/>
          </a:xfrm>
        </p:spPr>
        <p:txBody>
          <a:bodyPr/>
          <a:lstStyle/>
          <a:p>
            <a:r>
              <a:rPr lang="en-GB" sz="2400" dirty="0"/>
              <a:t>Then, by </a:t>
            </a:r>
            <a:r>
              <a:rPr lang="en-GB" sz="2400" dirty="0" err="1"/>
              <a:t>Fortrose</a:t>
            </a:r>
            <a:r>
              <a:rPr lang="en-GB" sz="2400" dirty="0"/>
              <a:t>, we get dolphins for company. Fantastic!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83" r="-12" b="6492"/>
          <a:stretch/>
        </p:blipFill>
        <p:spPr>
          <a:xfrm>
            <a:off x="179512" y="609600"/>
            <a:ext cx="8798233" cy="6078277"/>
          </a:xfrm>
        </p:spPr>
      </p:pic>
    </p:spTree>
    <p:extLst>
      <p:ext uri="{BB962C8B-B14F-4D97-AF65-F5344CB8AC3E}">
        <p14:creationId xmlns:p14="http://schemas.microsoft.com/office/powerpoint/2010/main" val="3763952526"/>
      </p:ext>
    </p:extLst>
  </p:cSld>
  <p:clrMapOvr>
    <a:masterClrMapping/>
  </p:clrMapOvr>
  <p:transition spd="slow" advClick="0" advTm="12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sz="2400" dirty="0"/>
              <a:t>We are following the coastline of the Black Isle and this is  </a:t>
            </a:r>
            <a:r>
              <a:rPr lang="en-GB" sz="2400" dirty="0" err="1"/>
              <a:t>Chanonry</a:t>
            </a:r>
            <a:r>
              <a:rPr lang="en-GB" sz="2400" dirty="0"/>
              <a:t> Point, the narrowest part of the Moray Firth.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" r="17" b="5209"/>
          <a:stretch/>
        </p:blipFill>
        <p:spPr>
          <a:xfrm>
            <a:off x="179513" y="764703"/>
            <a:ext cx="8769178" cy="5911305"/>
          </a:xfrm>
        </p:spPr>
      </p:pic>
    </p:spTree>
    <p:extLst>
      <p:ext uri="{BB962C8B-B14F-4D97-AF65-F5344CB8AC3E}">
        <p14:creationId xmlns:p14="http://schemas.microsoft.com/office/powerpoint/2010/main" val="2089211885"/>
      </p:ext>
    </p:extLst>
  </p:cSld>
  <p:clrMapOvr>
    <a:masterClrMapping/>
  </p:clrMapOvr>
  <p:transition spd="slow" advClick="0" advTm="1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89032" cy="836712"/>
          </a:xfrm>
        </p:spPr>
        <p:txBody>
          <a:bodyPr/>
          <a:lstStyle/>
          <a:p>
            <a:r>
              <a:rPr lang="en-GB" sz="2400" dirty="0"/>
              <a:t>Then comes impregnable Fort George, completed in 1769</a:t>
            </a:r>
            <a:br>
              <a:rPr lang="en-GB" sz="2400" dirty="0"/>
            </a:br>
            <a:r>
              <a:rPr lang="en-GB" sz="2400" dirty="0"/>
              <a:t>and considered one of the mightiest fortifications in Europe.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15553" b="15984"/>
          <a:stretch/>
        </p:blipFill>
        <p:spPr>
          <a:xfrm>
            <a:off x="179511" y="908720"/>
            <a:ext cx="8786935" cy="5740655"/>
          </a:xfrm>
        </p:spPr>
      </p:pic>
    </p:spTree>
    <p:extLst>
      <p:ext uri="{BB962C8B-B14F-4D97-AF65-F5344CB8AC3E}">
        <p14:creationId xmlns:p14="http://schemas.microsoft.com/office/powerpoint/2010/main" val="958875377"/>
      </p:ext>
    </p:extLst>
  </p:cSld>
  <p:clrMapOvr>
    <a:masterClrMapping/>
  </p:clrMapOvr>
  <p:transition spd="slow" advClick="0" advTm="12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836712"/>
          </a:xfrm>
        </p:spPr>
        <p:txBody>
          <a:bodyPr/>
          <a:lstStyle/>
          <a:p>
            <a:r>
              <a:rPr lang="en-GB" sz="2400" dirty="0"/>
              <a:t>The Black Isle now stretches ahead and this is </a:t>
            </a:r>
            <a:br>
              <a:rPr lang="en-GB" sz="2400" dirty="0"/>
            </a:br>
            <a:r>
              <a:rPr lang="en-GB" sz="2400" dirty="0"/>
              <a:t>as far as we go on this particular trip.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-29" r="204" b="14556"/>
          <a:stretch/>
        </p:blipFill>
        <p:spPr>
          <a:xfrm>
            <a:off x="179512" y="908720"/>
            <a:ext cx="8806738" cy="5816117"/>
          </a:xfrm>
        </p:spPr>
      </p:pic>
    </p:spTree>
    <p:extLst>
      <p:ext uri="{BB962C8B-B14F-4D97-AF65-F5344CB8AC3E}">
        <p14:creationId xmlns:p14="http://schemas.microsoft.com/office/powerpoint/2010/main" val="4046866091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en-GB" sz="2400" dirty="0"/>
              <a:t>Modern day ferries use a ramp.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18" b="2013"/>
          <a:stretch/>
        </p:blipFill>
        <p:spPr>
          <a:xfrm>
            <a:off x="179512" y="497150"/>
            <a:ext cx="8769179" cy="6224471"/>
          </a:xfrm>
        </p:spPr>
      </p:pic>
    </p:spTree>
    <p:extLst>
      <p:ext uri="{BB962C8B-B14F-4D97-AF65-F5344CB8AC3E}">
        <p14:creationId xmlns:p14="http://schemas.microsoft.com/office/powerpoint/2010/main" val="3314441940"/>
      </p:ext>
    </p:extLst>
  </p:cSld>
  <p:clrMapOvr>
    <a:masterClrMapping/>
  </p:clrMapOvr>
  <p:transition spd="slow" advClick="0" advTm="10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476672"/>
          </a:xfrm>
        </p:spPr>
        <p:txBody>
          <a:bodyPr/>
          <a:lstStyle/>
          <a:p>
            <a:r>
              <a:rPr lang="en-GB" sz="2400" dirty="0"/>
              <a:t>As we bid farewell to VIC 32 and its stunning crew.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r="-72"/>
          <a:stretch/>
        </p:blipFill>
        <p:spPr>
          <a:xfrm>
            <a:off x="179511" y="506027"/>
            <a:ext cx="8786935" cy="6217288"/>
          </a:xfrm>
        </p:spPr>
      </p:pic>
    </p:spTree>
    <p:extLst>
      <p:ext uri="{BB962C8B-B14F-4D97-AF65-F5344CB8AC3E}">
        <p14:creationId xmlns:p14="http://schemas.microsoft.com/office/powerpoint/2010/main" val="1981003754"/>
      </p:ext>
    </p:extLst>
  </p:cSld>
  <p:clrMapOvr>
    <a:masterClrMapping/>
  </p:clrMapOvr>
  <p:transition spd="slow" advClick="0" advTm="25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692696"/>
          </a:xfrm>
        </p:spPr>
        <p:txBody>
          <a:bodyPr/>
          <a:lstStyle/>
          <a:p>
            <a:r>
              <a:rPr lang="en-US" sz="2400" dirty="0"/>
              <a:t>And say hello to Magellan, a 1,250 berth cruise liner.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r="-253" b="5050"/>
          <a:stretch/>
        </p:blipFill>
        <p:spPr>
          <a:xfrm>
            <a:off x="251520" y="723791"/>
            <a:ext cx="8712968" cy="5969591"/>
          </a:xfrm>
        </p:spPr>
      </p:pic>
    </p:spTree>
    <p:extLst>
      <p:ext uri="{BB962C8B-B14F-4D97-AF65-F5344CB8AC3E}">
        <p14:creationId xmlns:p14="http://schemas.microsoft.com/office/powerpoint/2010/main" val="2761003664"/>
      </p:ext>
    </p:extLst>
  </p:cSld>
  <p:clrMapOvr>
    <a:masterClrMapping/>
  </p:clrMapOvr>
  <p:transition spd="slow" advClick="0" advTm="12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908720"/>
          </a:xfrm>
        </p:spPr>
        <p:txBody>
          <a:bodyPr/>
          <a:lstStyle/>
          <a:p>
            <a:r>
              <a:rPr lang="en-US" sz="2400" dirty="0"/>
              <a:t>And this is the Black Isle from Magellan on 21</a:t>
            </a:r>
            <a:r>
              <a:rPr lang="en-US" sz="2400" baseline="30000" dirty="0"/>
              <a:t>st</a:t>
            </a:r>
            <a:r>
              <a:rPr lang="en-US" sz="2400" dirty="0"/>
              <a:t> June 2015 </a:t>
            </a:r>
            <a:br>
              <a:rPr lang="en-US" sz="2400" dirty="0"/>
            </a:br>
            <a:r>
              <a:rPr lang="en-US" sz="2400" dirty="0"/>
              <a:t>as the </a:t>
            </a:r>
            <a:r>
              <a:rPr lang="en-US" sz="2400" dirty="0" err="1"/>
              <a:t>Invergordon</a:t>
            </a:r>
            <a:r>
              <a:rPr lang="en-US" sz="2400" dirty="0"/>
              <a:t> pilot boat heads out to meet us.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3" r="-411" b="11428"/>
          <a:stretch/>
        </p:blipFill>
        <p:spPr>
          <a:xfrm>
            <a:off x="251520" y="928255"/>
            <a:ext cx="8656953" cy="5707716"/>
          </a:xfrm>
        </p:spPr>
      </p:pic>
    </p:spTree>
    <p:extLst>
      <p:ext uri="{BB962C8B-B14F-4D97-AF65-F5344CB8AC3E}">
        <p14:creationId xmlns:p14="http://schemas.microsoft.com/office/powerpoint/2010/main" val="302952683"/>
      </p:ext>
    </p:extLst>
  </p:cSld>
  <p:clrMapOvr>
    <a:masterClrMapping/>
  </p:clrMapOvr>
  <p:transition spd="slow" advClick="0" advTm="12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0"/>
            <a:ext cx="8746682" cy="764704"/>
          </a:xfrm>
        </p:spPr>
        <p:txBody>
          <a:bodyPr/>
          <a:lstStyle/>
          <a:p>
            <a:r>
              <a:rPr lang="en-US" sz="2400" dirty="0"/>
              <a:t>We then pass Cromarty, sited on the narrows separating the </a:t>
            </a:r>
            <a:br>
              <a:rPr lang="en-US" sz="2400" dirty="0"/>
            </a:br>
            <a:r>
              <a:rPr lang="en-US" sz="2400" dirty="0"/>
              <a:t>Moray Firth from the sheltered Cromarty Firth.</a:t>
            </a:r>
            <a:endParaRPr lang="en-GB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56" r="201" b="8932"/>
          <a:stretch/>
        </p:blipFill>
        <p:spPr>
          <a:xfrm>
            <a:off x="251520" y="764704"/>
            <a:ext cx="8670808" cy="5832764"/>
          </a:xfrm>
        </p:spPr>
      </p:pic>
    </p:spTree>
    <p:extLst>
      <p:ext uri="{BB962C8B-B14F-4D97-AF65-F5344CB8AC3E}">
        <p14:creationId xmlns:p14="http://schemas.microsoft.com/office/powerpoint/2010/main" val="1987567679"/>
      </p:ext>
    </p:extLst>
  </p:cSld>
  <p:clrMapOvr>
    <a:masterClrMapping/>
  </p:clrMapOvr>
  <p:transition spd="slow" advClick="0" advTm="12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0"/>
            <a:ext cx="9217024" cy="836712"/>
          </a:xfrm>
        </p:spPr>
        <p:txBody>
          <a:bodyPr/>
          <a:lstStyle/>
          <a:p>
            <a:r>
              <a:rPr lang="en-US" sz="2400" dirty="0"/>
              <a:t>Once an important naval base the Cromarty Firth now services the oil industry as we pass eight laid-up rigs as we head for our berth.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" t="2151" r="140" b="10497"/>
          <a:stretch/>
        </p:blipFill>
        <p:spPr>
          <a:xfrm>
            <a:off x="251520" y="872835"/>
            <a:ext cx="8643098" cy="5728291"/>
          </a:xfrm>
        </p:spPr>
      </p:pic>
    </p:spTree>
    <p:extLst>
      <p:ext uri="{BB962C8B-B14F-4D97-AF65-F5344CB8AC3E}">
        <p14:creationId xmlns:p14="http://schemas.microsoft.com/office/powerpoint/2010/main" val="88475355"/>
      </p:ext>
    </p:extLst>
  </p:cSld>
  <p:clrMapOvr>
    <a:masterClrMapping/>
  </p:clrMapOvr>
  <p:transition spd="slow" advClick="0" advTm="12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836712"/>
          </a:xfrm>
        </p:spPr>
        <p:txBody>
          <a:bodyPr/>
          <a:lstStyle/>
          <a:p>
            <a:r>
              <a:rPr lang="en-US" sz="2400" dirty="0"/>
              <a:t>A further rig is under repair at the dockside as </a:t>
            </a:r>
            <a:br>
              <a:rPr lang="en-US" sz="2400" dirty="0"/>
            </a:br>
            <a:r>
              <a:rPr lang="en-US" sz="2400" dirty="0"/>
              <a:t>Magellan cautiously approaches her mooring.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r="-22" b="8087"/>
          <a:stretch/>
        </p:blipFill>
        <p:spPr>
          <a:xfrm>
            <a:off x="179512" y="861428"/>
            <a:ext cx="8784379" cy="5769219"/>
          </a:xfrm>
        </p:spPr>
      </p:pic>
    </p:spTree>
    <p:extLst>
      <p:ext uri="{BB962C8B-B14F-4D97-AF65-F5344CB8AC3E}">
        <p14:creationId xmlns:p14="http://schemas.microsoft.com/office/powerpoint/2010/main" val="2701050649"/>
      </p:ext>
    </p:extLst>
  </p:cSld>
  <p:clrMapOvr>
    <a:masterClrMapping/>
  </p:clrMapOvr>
  <p:transition spd="slow" advClick="0" advTm="12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60032" y="188640"/>
            <a:ext cx="3960440" cy="2232248"/>
          </a:xfrm>
        </p:spPr>
        <p:txBody>
          <a:bodyPr/>
          <a:lstStyle/>
          <a:p>
            <a:r>
              <a:rPr lang="en-US" sz="2400" dirty="0"/>
              <a:t>Port tenders assist ropes ashore to the isolated sections of what is still known as Admiralty Pier.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259" r="5297"/>
          <a:stretch/>
        </p:blipFill>
        <p:spPr>
          <a:xfrm>
            <a:off x="179512" y="188640"/>
            <a:ext cx="4392488" cy="644307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27" r="15433" b="-2"/>
          <a:stretch/>
        </p:blipFill>
        <p:spPr>
          <a:xfrm>
            <a:off x="4788024" y="2647863"/>
            <a:ext cx="4141955" cy="3992866"/>
          </a:xfrm>
        </p:spPr>
      </p:pic>
    </p:spTree>
    <p:extLst>
      <p:ext uri="{BB962C8B-B14F-4D97-AF65-F5344CB8AC3E}">
        <p14:creationId xmlns:p14="http://schemas.microsoft.com/office/powerpoint/2010/main" val="1487378785"/>
      </p:ext>
    </p:extLst>
  </p:cSld>
  <p:clrMapOvr>
    <a:masterClrMapping/>
  </p:clrMapOvr>
  <p:transition spd="slow" advClick="0" advTm="12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sz="2400" dirty="0"/>
              <a:t>Cruise Ships are a relatively new market for </a:t>
            </a:r>
            <a:r>
              <a:rPr lang="en-US" sz="2400" dirty="0" err="1"/>
              <a:t>Invergordon</a:t>
            </a:r>
            <a:r>
              <a:rPr lang="en-US" sz="2400" dirty="0"/>
              <a:t> and, with so many Highland attractions nearby, it is proving popular.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05" b="10774"/>
          <a:stretch/>
        </p:blipFill>
        <p:spPr>
          <a:xfrm>
            <a:off x="204512" y="836712"/>
            <a:ext cx="8759976" cy="5832648"/>
          </a:xfrm>
        </p:spPr>
      </p:pic>
    </p:spTree>
    <p:extLst>
      <p:ext uri="{BB962C8B-B14F-4D97-AF65-F5344CB8AC3E}">
        <p14:creationId xmlns:p14="http://schemas.microsoft.com/office/powerpoint/2010/main" val="3043241404"/>
      </p:ext>
    </p:extLst>
  </p:cSld>
  <p:clrMapOvr>
    <a:masterClrMapping/>
  </p:clrMapOvr>
  <p:transition spd="slow" advClick="0" advTm="12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en-GB" sz="2400" dirty="0"/>
              <a:t>Although today I go running rather than coach touring!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 r="-24" b="1214"/>
          <a:stretch/>
        </p:blipFill>
        <p:spPr>
          <a:xfrm>
            <a:off x="179512" y="612559"/>
            <a:ext cx="8786935" cy="6069399"/>
          </a:xfrm>
        </p:spPr>
      </p:pic>
    </p:spTree>
    <p:extLst>
      <p:ext uri="{BB962C8B-B14F-4D97-AF65-F5344CB8AC3E}">
        <p14:creationId xmlns:p14="http://schemas.microsoft.com/office/powerpoint/2010/main" val="821776809"/>
      </p:ext>
    </p:extLst>
  </p:cSld>
  <p:clrMapOvr>
    <a:masterClrMapping/>
  </p:clrMapOvr>
  <p:transition spd="slow" advClick="0" advTm="12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0"/>
            <a:ext cx="2880320" cy="2564904"/>
          </a:xfrm>
        </p:spPr>
        <p:txBody>
          <a:bodyPr/>
          <a:lstStyle/>
          <a:p>
            <a:r>
              <a:rPr lang="en-US" sz="2400" dirty="0"/>
              <a:t>Departure from </a:t>
            </a:r>
            <a:r>
              <a:rPr lang="en-US" sz="2400" dirty="0" err="1"/>
              <a:t>Invergordon</a:t>
            </a:r>
            <a:r>
              <a:rPr lang="en-US" sz="2400" dirty="0"/>
              <a:t> is  accompanied, in the rain, by a </a:t>
            </a:r>
            <a:br>
              <a:rPr lang="en-US" sz="2400" dirty="0"/>
            </a:br>
            <a:r>
              <a:rPr lang="en-US" sz="2400" dirty="0"/>
              <a:t>hardy pipe band.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52" r="52" b="17761"/>
          <a:stretch/>
        </p:blipFill>
        <p:spPr>
          <a:xfrm>
            <a:off x="179512" y="2636912"/>
            <a:ext cx="8769179" cy="402158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1" t="45766" r="11029" b="8216"/>
          <a:stretch/>
        </p:blipFill>
        <p:spPr>
          <a:xfrm>
            <a:off x="6285390" y="195308"/>
            <a:ext cx="2679098" cy="225801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3031" b="4234"/>
          <a:stretch/>
        </p:blipFill>
        <p:spPr>
          <a:xfrm>
            <a:off x="179511" y="188640"/>
            <a:ext cx="3233289" cy="2304256"/>
          </a:xfrm>
        </p:spPr>
      </p:pic>
    </p:spTree>
    <p:extLst>
      <p:ext uri="{BB962C8B-B14F-4D97-AF65-F5344CB8AC3E}">
        <p14:creationId xmlns:p14="http://schemas.microsoft.com/office/powerpoint/2010/main" val="4010833672"/>
      </p:ext>
    </p:extLst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28591</TotalTime>
  <Words>2105</Words>
  <Application>Microsoft Office PowerPoint</Application>
  <PresentationFormat>On-screen Show (4:3)</PresentationFormat>
  <Paragraphs>128</Paragraphs>
  <Slides>123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8" baseType="lpstr">
      <vt:lpstr>Arial</vt:lpstr>
      <vt:lpstr>Calibri</vt:lpstr>
      <vt:lpstr>Tahoma</vt:lpstr>
      <vt:lpstr>Wingdings</vt:lpstr>
      <vt:lpstr>Textured</vt:lpstr>
      <vt:lpstr>Exploring Britain  Boating North   Chapter 10 </vt:lpstr>
      <vt:lpstr>We are in Oban, the heart of MacBrayne’s ferry network, waiting to board Eigg for Lismore Isle.</vt:lpstr>
      <vt:lpstr>As we say farewell to Oban in an empty boat on a lovely day.</vt:lpstr>
      <vt:lpstr>We head past Dunollie Castle and Maiden Island and into the Lynn of Lorne.</vt:lpstr>
      <vt:lpstr>Where we find a rainbow over Connel Bridge and the Falls of Lora, the tidal race under Connel Bridge on falling tides.</vt:lpstr>
      <vt:lpstr>Whilst on the other side of the boat are the mountains of Mull.</vt:lpstr>
      <vt:lpstr>We reach Achnacroish, Lismore’s main ferry terminal. Lismore has a population of 146. 150 years ago it was about 900.</vt:lpstr>
      <vt:lpstr>This is the old steamer jetty at Achnacroish.</vt:lpstr>
      <vt:lpstr>Modern day ferries use a ramp. </vt:lpstr>
      <vt:lpstr>Lismore is a very narrow island.</vt:lpstr>
      <vt:lpstr>And looks remote in this eastwards view  across Loch Linnhe to Glensandre.</vt:lpstr>
      <vt:lpstr>Just a little way up from Achnacroish is another  ferry link, the link to Port Appin as we await the  evening boat.</vt:lpstr>
      <vt:lpstr>The ferry arrives. In winter this crossing must be very quiet.</vt:lpstr>
      <vt:lpstr>There are views to Castle Stalker as we cross to Port Appin. </vt:lpstr>
      <vt:lpstr>But much better views of Castle Stalker the following morning.</vt:lpstr>
      <vt:lpstr>The idea now was to take a trip from Ballachulish to close the gap from Lismore but the black rib at the jetty here has gear box trouble and all trips are cancelled today.</vt:lpstr>
      <vt:lpstr>But the Corran Ferry comes to the rescue as on it we have line of sight down Loch Linnhe to Lismore Isle!</vt:lpstr>
      <vt:lpstr>The Corran Ferry is well used and a popular short cut to the Ardnamurchan Peninsular.</vt:lpstr>
      <vt:lpstr>Tidal Loch Linnhe can also be tricky hereabouts, hence the light.</vt:lpstr>
      <vt:lpstr>And sad to see this old fishing boat decaying by the ferry ramp.</vt:lpstr>
      <vt:lpstr>And Corran and the lighthouse the following morning  as we now cruise Loch Linnhe in real style.</vt:lpstr>
      <vt:lpstr>We are aboard VIC 32, one of the last of the famed Clyde Puffers, at the start of a five day trip to Inverness and  the Black Isle.</vt:lpstr>
      <vt:lpstr>And Loch Linnhe today is stunning. </vt:lpstr>
      <vt:lpstr>The perfect boat on the perfect day in perfect waters.</vt:lpstr>
      <vt:lpstr>This is Nick Walker. Nick rescued VIC 32 from dereliction in 1975.</vt:lpstr>
      <vt:lpstr> And Nick is still in charge today.  The funnel obstructs the view from the wheel as the helmsmen guides VIC 32 towards Fort William.</vt:lpstr>
      <vt:lpstr>And fantastic that Ben Nevis is cloud free as we curve towards Corpach and the entrance lock of the  Caledonian Canal. </vt:lpstr>
      <vt:lpstr>This is not an easy approach.</vt:lpstr>
      <vt:lpstr>But we come through without issue into the 351st lock of this journey north.</vt:lpstr>
      <vt:lpstr>VIC 32 looks at home steaming through Corpach Basin to lock 2.</vt:lpstr>
      <vt:lpstr>The perfect boat on the perfect day in the perfect lock.</vt:lpstr>
      <vt:lpstr>It then rained and we were held for a while by electrical problems  with the road bridge leading to Neptune's Staircase.</vt:lpstr>
      <vt:lpstr>But the problems were solved and up the famous flight we went.</vt:lpstr>
      <vt:lpstr>With Ben Nevis beside us too.</vt:lpstr>
      <vt:lpstr>By the top lock was 10 tons of best steam coal. A job for later!</vt:lpstr>
      <vt:lpstr>The long dining table is prepared for evening meal.</vt:lpstr>
      <vt:lpstr>As the sun sets over Ben Nevis and the Caledonian Canal.</vt:lpstr>
      <vt:lpstr>The first job the following morning was to load coal.   There are two bunkers, one  either side and a listing  VIC 32 must therefore be turned half way through!</vt:lpstr>
      <vt:lpstr>The lean is pronounced and the derrick is used as a counterweight.</vt:lpstr>
      <vt:lpstr>Coaling over and equilibrium regained we continue on our way. </vt:lpstr>
      <vt:lpstr>As Lyle, the engineer, takes the air after stoking.</vt:lpstr>
      <vt:lpstr>We reach attractive Moy Bridge, the last  original split bridge.    Then Gairlochy, remembered, with darkness falling and in pouring rain on one of our walking trips.</vt:lpstr>
      <vt:lpstr>We then lock up to Loch Lochy, the first loch on the line of the Great Glen Fault.</vt:lpstr>
      <vt:lpstr>The army fly by as Lyle appears once more from below.</vt:lpstr>
      <vt:lpstr>And this is Lyle’s boiler room from above. Lyle stokes his boiler every six minutes.</vt:lpstr>
      <vt:lpstr>And this is his engine. It is the original, built in 1943 by Crabtrees of Great Yarmouth.</vt:lpstr>
      <vt:lpstr>As Loch Lochy, all 10 attractive miles of it, passes by.</vt:lpstr>
      <vt:lpstr>Loch Lochy ends at Laggan Lock.  </vt:lpstr>
      <vt:lpstr>And moored above Laggan Loch is The Eagle, a floating pub that was once a Dutch sugar beet barge.</vt:lpstr>
      <vt:lpstr>We then cruise the absolutely still summit level.</vt:lpstr>
      <vt:lpstr>Effortlessly gliding through the two mile pound.</vt:lpstr>
      <vt:lpstr>To reach, through another swing bridge, lovely Loch Oich.</vt:lpstr>
      <vt:lpstr>Looking a trifle sombre on this overcast evening.</vt:lpstr>
      <vt:lpstr>We pass isolated Leitirfearn, remembered from our walk.</vt:lpstr>
      <vt:lpstr>Oich Bridge comes next, named after its 1854 wooden decked suspension bridge over the River Oich.</vt:lpstr>
      <vt:lpstr>Then comes Cullochy Lock, another lovely approach.  </vt:lpstr>
      <vt:lpstr>And more steam than usual as we head for our overnight  mooring as Lyle prepares the derrick winch. </vt:lpstr>
      <vt:lpstr>As Skipper Nick organises a shore party to go  foraging for mushrooms.</vt:lpstr>
      <vt:lpstr>And freshly picked chanterelle mushrooms add that little bit extra to another quality evening meal.</vt:lpstr>
      <vt:lpstr>It was a damp the following morning as we steam away.</vt:lpstr>
      <vt:lpstr>To we reach isolated Kyltra Lock, where we load firewood that has been especially kept for us by the lock keeper.</vt:lpstr>
      <vt:lpstr>John the Mate, a volunteer from Aberdeen, saws the wood as Ros Crana, a Dutch barge converted for canal cruising, passes by.</vt:lpstr>
      <vt:lpstr>Then comes Fort Augustus with its flight of five locks  down to Loch Ness. All is peaceful in the top lock.</vt:lpstr>
      <vt:lpstr>But lower down the flight  it is very busy indeed. VIC 32 is quite an attraction!</vt:lpstr>
      <vt:lpstr>We then pause at Inveroich Pier to collect supplies before heading out into legendary Loch Ness.</vt:lpstr>
      <vt:lpstr>Where we join Lyle in the engine room.  Loch Ness is very murky and very, very deep,  nearly 750 feet deep.   Anything could hide in here!</vt:lpstr>
      <vt:lpstr>And there is certainly something in the water here as we pass landmark Horseshoe Craig as Nessie evades the camera yet again!</vt:lpstr>
      <vt:lpstr>But there were no further Nessie sightings as we head for our overnight mooring in Foyers.</vt:lpstr>
      <vt:lpstr>Where we are joined by another converted Dutch barge, this time Fingal of Caledonia.</vt:lpstr>
      <vt:lpstr>As the sun sets over peaceful Loch Ness.</vt:lpstr>
      <vt:lpstr>An early start next day as we pass popular Urquart Castle, well ahead of the tourist crowds.</vt:lpstr>
      <vt:lpstr>As, with breakfast on the move, we steam up Loch Ness. </vt:lpstr>
      <vt:lpstr>Neglected Bona lighthouse marks the channel at Lochend.  </vt:lpstr>
      <vt:lpstr>As we enter tiny Loch Dochfour with Dochfour House on its northern shore.</vt:lpstr>
      <vt:lpstr>Loch Dochfour ends with  a long Telford weir that effectively ponds back Loch Ness!  We then enter Dochfour lock.</vt:lpstr>
      <vt:lpstr>Most Loch Ness water now flows down the River Ness to Inverness as the Caledonian Canal continues to parallel the river for a further three miles. </vt:lpstr>
      <vt:lpstr>The canal then curves away for the four locks to Muirtown Basin,  which look out over Inverness to the Kessock Bridge.  </vt:lpstr>
      <vt:lpstr>Muirtown was once very busy but nowadays all is quiet. The last half mile of canal onwards from here is fascinating.</vt:lpstr>
      <vt:lpstr>As, departing next morning, we head for the lock beside  Clachnaharry maintenance yard. </vt:lpstr>
      <vt:lpstr>Below the yard is the Thurso and Wick line railway bridge which the signalman has swung open for us.</vt:lpstr>
      <vt:lpstr>An impressive causeway then takes us out to the sea lock. </vt:lpstr>
      <vt:lpstr>Strong tidal flows in the Beauly Firth rip past here and great care is required most of the time. </vt:lpstr>
      <vt:lpstr>But today was a relatively easy departure as we turn towards the Kessock Bridge and the open sea.  The VIC 32 calliope is a character touch. The Skipper’s best tune being the Skye Boat Song! </vt:lpstr>
      <vt:lpstr>And under the Kessock Bridge we go to reach the Moray Firth.</vt:lpstr>
      <vt:lpstr>Where we meet a boat, the Inverness registered Scott Venture.</vt:lpstr>
      <vt:lpstr>Then, by Fortrose, we get dolphins for company. Fantastic!</vt:lpstr>
      <vt:lpstr>We are following the coastline of the Black Isle and this is  Chanonry Point, the narrowest part of the Moray Firth.</vt:lpstr>
      <vt:lpstr>Then comes impregnable Fort George, completed in 1769 and considered one of the mightiest fortifications in Europe.</vt:lpstr>
      <vt:lpstr>The Black Isle now stretches ahead and this is  as far as we go on this particular trip.</vt:lpstr>
      <vt:lpstr>As we bid farewell to VIC 32 and its stunning crew.</vt:lpstr>
      <vt:lpstr>And say hello to Magellan, a 1,250 berth cruise liner. </vt:lpstr>
      <vt:lpstr>And this is the Black Isle from Magellan on 21st June 2015  as the Invergordon pilot boat heads out to meet us.</vt:lpstr>
      <vt:lpstr>We then pass Cromarty, sited on the narrows separating the  Moray Firth from the sheltered Cromarty Firth.</vt:lpstr>
      <vt:lpstr>Once an important naval base the Cromarty Firth now services the oil industry as we pass eight laid-up rigs as we head for our berth.</vt:lpstr>
      <vt:lpstr>A further rig is under repair at the dockside as  Magellan cautiously approaches her mooring.</vt:lpstr>
      <vt:lpstr>Port tenders assist ropes ashore to the isolated sections of what is still known as Admiralty Pier. </vt:lpstr>
      <vt:lpstr>Cruise Ships are a relatively new market for Invergordon and, with so many Highland attractions nearby, it is proving popular.</vt:lpstr>
      <vt:lpstr>Although today I go running rather than coach touring!</vt:lpstr>
      <vt:lpstr>Departure from Invergordon is  accompanied, in the rain, by a  hardy pipe band.</vt:lpstr>
      <vt:lpstr>As we pass Sutor cliff and return to the ever widening Moray Firth. </vt:lpstr>
      <vt:lpstr>We then curve round to a northerly course.</vt:lpstr>
      <vt:lpstr>And are some way out passing the flat headland to Tarbat Ness, the entrance to Dornoch Firth.</vt:lpstr>
      <vt:lpstr>The weather pleasingly clears passing Brora and Helmsdale. </vt:lpstr>
      <vt:lpstr>And by Berriedale we are close to the working rigs of the Beatrice oil field.</vt:lpstr>
      <vt:lpstr>But sadly, off Wick, with just 20 miles to go to John O’Groats, the clouds close in again.</vt:lpstr>
      <vt:lpstr>Magellan’s Bermuda flag flutters in the breeze. </vt:lpstr>
      <vt:lpstr>And darkness begins to fall on the longest day of the year.</vt:lpstr>
      <vt:lpstr>Lights on the bridge point the way ahead to the difficult  waters of the Pentland Firth. Just five miles to go now.</vt:lpstr>
      <vt:lpstr>But the Isle of Stroma and its lighthouse are as near as we will get to John O’Groats this trip.</vt:lpstr>
      <vt:lpstr>And to reach our target another visit will be required Cheers everybody!</vt:lpstr>
      <vt:lpstr>And just a month later we are back in the Pentland Firth.</vt:lpstr>
      <vt:lpstr>Aboard the Orkney ferry Pentland Venture, purpose built in Hull in 1986 and cleverly lengthened since with a new centre section.</vt:lpstr>
      <vt:lpstr>And the view aboard Pentland Venture with Stroma behind.   </vt:lpstr>
      <vt:lpstr>Stroma once had a viable population but life was harsh, the island’s population dropping from 375 in 1901 to zero in 1997.</vt:lpstr>
      <vt:lpstr>And we get very close to Stoma light on this particular trip.</vt:lpstr>
      <vt:lpstr>We are making a crossing to Burwick on the Orkney Isles as a cargo ship passes in the shipping lane.</vt:lpstr>
      <vt:lpstr>Heading for John O’Groats now Duncansby Head is the impressive headland to the left.</vt:lpstr>
      <vt:lpstr>And the skipper takes us close in to the vertical cliffs as we approach the coast. </vt:lpstr>
      <vt:lpstr>We then follow the northern shore to  John O’Groats as this incredible waterway journey draws to a close.</vt:lpstr>
      <vt:lpstr>A crewman throws the line for the last time.</vt:lpstr>
      <vt:lpstr>And the Pentland Venture is made fast. </vt:lpstr>
      <vt:lpstr>We have arrived in John O’Groats and our journey north is done. What an adventure it has been.</vt:lpstr>
      <vt:lpstr>End of Chapter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Boating North   Part 9</dc:title>
  <dc:creator>John</dc:creator>
  <cp:lastModifiedBy>John Goldrick</cp:lastModifiedBy>
  <cp:revision>222</cp:revision>
  <dcterms:created xsi:type="dcterms:W3CDTF">2013-09-25T12:28:39Z</dcterms:created>
  <dcterms:modified xsi:type="dcterms:W3CDTF">2022-12-14T22:06:46Z</dcterms:modified>
</cp:coreProperties>
</file>