
<file path=[Content_Types].xml><?xml version="1.0" encoding="utf-8"?>
<Types xmlns="http://schemas.openxmlformats.org/package/2006/content-types">
  <Default Extension="jpeg" ContentType="image/jpe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3" r:id="rId16"/>
    <p:sldId id="275" r:id="rId17"/>
    <p:sldId id="274" r:id="rId18"/>
    <p:sldId id="276" r:id="rId19"/>
    <p:sldId id="278" r:id="rId20"/>
    <p:sldId id="277" r:id="rId21"/>
    <p:sldId id="279" r:id="rId22"/>
    <p:sldId id="280" r:id="rId23"/>
    <p:sldId id="281" r:id="rId24"/>
    <p:sldId id="285" r:id="rId25"/>
    <p:sldId id="284" r:id="rId26"/>
    <p:sldId id="286" r:id="rId27"/>
    <p:sldId id="288" r:id="rId28"/>
    <p:sldId id="289" r:id="rId29"/>
    <p:sldId id="291" r:id="rId30"/>
    <p:sldId id="290" r:id="rId31"/>
    <p:sldId id="292" r:id="rId32"/>
    <p:sldId id="293" r:id="rId33"/>
    <p:sldId id="294" r:id="rId34"/>
    <p:sldId id="295" r:id="rId35"/>
    <p:sldId id="296" r:id="rId36"/>
    <p:sldId id="297" r:id="rId37"/>
    <p:sldId id="299" r:id="rId38"/>
    <p:sldId id="300" r:id="rId39"/>
    <p:sldId id="303" r:id="rId40"/>
    <p:sldId id="305" r:id="rId41"/>
    <p:sldId id="304" r:id="rId42"/>
    <p:sldId id="306" r:id="rId43"/>
    <p:sldId id="377" r:id="rId44"/>
    <p:sldId id="309" r:id="rId45"/>
    <p:sldId id="310" r:id="rId46"/>
    <p:sldId id="311" r:id="rId47"/>
    <p:sldId id="312" r:id="rId48"/>
    <p:sldId id="313" r:id="rId49"/>
    <p:sldId id="314" r:id="rId50"/>
    <p:sldId id="315" r:id="rId51"/>
    <p:sldId id="316" r:id="rId52"/>
    <p:sldId id="338" r:id="rId53"/>
    <p:sldId id="318" r:id="rId54"/>
    <p:sldId id="319" r:id="rId55"/>
    <p:sldId id="320" r:id="rId56"/>
    <p:sldId id="321" r:id="rId57"/>
    <p:sldId id="323" r:id="rId58"/>
    <p:sldId id="324" r:id="rId59"/>
    <p:sldId id="325" r:id="rId60"/>
    <p:sldId id="326" r:id="rId61"/>
    <p:sldId id="328" r:id="rId62"/>
    <p:sldId id="329" r:id="rId63"/>
    <p:sldId id="331" r:id="rId64"/>
    <p:sldId id="330" r:id="rId65"/>
    <p:sldId id="332" r:id="rId66"/>
    <p:sldId id="333" r:id="rId67"/>
    <p:sldId id="337" r:id="rId68"/>
    <p:sldId id="342" r:id="rId69"/>
    <p:sldId id="339" r:id="rId70"/>
    <p:sldId id="343" r:id="rId71"/>
    <p:sldId id="344" r:id="rId72"/>
    <p:sldId id="345" r:id="rId73"/>
    <p:sldId id="346"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3" r:id="rId89"/>
    <p:sldId id="362" r:id="rId90"/>
    <p:sldId id="364" r:id="rId91"/>
    <p:sldId id="365" r:id="rId92"/>
    <p:sldId id="371" r:id="rId93"/>
    <p:sldId id="369" r:id="rId94"/>
    <p:sldId id="366" r:id="rId95"/>
    <p:sldId id="372" r:id="rId96"/>
    <p:sldId id="373" r:id="rId97"/>
    <p:sldId id="378" r:id="rId98"/>
    <p:sldId id="374" r:id="rId99"/>
    <p:sldId id="379"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0" d="100"/>
          <a:sy n="120" d="100"/>
        </p:scale>
        <p:origin x="134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Goldrick" userId="5685489af5ef2d96" providerId="LiveId" clId="{16C44410-6DB6-4523-A2CB-54A932864ECD}"/>
    <pc:docChg chg="custSel delSld modSld">
      <pc:chgData name="John Goldrick" userId="5685489af5ef2d96" providerId="LiveId" clId="{16C44410-6DB6-4523-A2CB-54A932864ECD}" dt="2022-11-24T18:06:18.127" v="66" actId="6549"/>
      <pc:docMkLst>
        <pc:docMk/>
      </pc:docMkLst>
      <pc:sldChg chg="modSp mod">
        <pc:chgData name="John Goldrick" userId="5685489af5ef2d96" providerId="LiveId" clId="{16C44410-6DB6-4523-A2CB-54A932864ECD}" dt="2022-11-24T17:59:46.799" v="10" actId="20577"/>
        <pc:sldMkLst>
          <pc:docMk/>
          <pc:sldMk cId="3462459481" sldId="265"/>
        </pc:sldMkLst>
        <pc:spChg chg="mod">
          <ac:chgData name="John Goldrick" userId="5685489af5ef2d96" providerId="LiveId" clId="{16C44410-6DB6-4523-A2CB-54A932864ECD}" dt="2022-11-24T17:59:46.799" v="10" actId="20577"/>
          <ac:spMkLst>
            <pc:docMk/>
            <pc:sldMk cId="3462459481" sldId="265"/>
            <ac:spMk id="2" creationId="{00000000-0000-0000-0000-000000000000}"/>
          </ac:spMkLst>
        </pc:spChg>
      </pc:sldChg>
      <pc:sldChg chg="modSp mod">
        <pc:chgData name="John Goldrick" userId="5685489af5ef2d96" providerId="LiveId" clId="{16C44410-6DB6-4523-A2CB-54A932864ECD}" dt="2022-11-24T17:59:58.613" v="11" actId="313"/>
        <pc:sldMkLst>
          <pc:docMk/>
          <pc:sldMk cId="4220117346" sldId="266"/>
        </pc:sldMkLst>
        <pc:spChg chg="mod">
          <ac:chgData name="John Goldrick" userId="5685489af5ef2d96" providerId="LiveId" clId="{16C44410-6DB6-4523-A2CB-54A932864ECD}" dt="2022-11-24T17:59:58.613" v="11" actId="313"/>
          <ac:spMkLst>
            <pc:docMk/>
            <pc:sldMk cId="4220117346" sldId="266"/>
            <ac:spMk id="2" creationId="{00000000-0000-0000-0000-000000000000}"/>
          </ac:spMkLst>
        </pc:spChg>
      </pc:sldChg>
      <pc:sldChg chg="del">
        <pc:chgData name="John Goldrick" userId="5685489af5ef2d96" providerId="LiveId" clId="{16C44410-6DB6-4523-A2CB-54A932864ECD}" dt="2022-11-24T18:01:11.592" v="12" actId="2696"/>
        <pc:sldMkLst>
          <pc:docMk/>
          <pc:sldMk cId="1681223804" sldId="272"/>
        </pc:sldMkLst>
      </pc:sldChg>
      <pc:sldChg chg="modSp mod">
        <pc:chgData name="John Goldrick" userId="5685489af5ef2d96" providerId="LiveId" clId="{16C44410-6DB6-4523-A2CB-54A932864ECD}" dt="2022-11-24T18:01:19.583" v="14" actId="20577"/>
        <pc:sldMkLst>
          <pc:docMk/>
          <pc:sldMk cId="3365900064" sldId="275"/>
        </pc:sldMkLst>
        <pc:spChg chg="mod">
          <ac:chgData name="John Goldrick" userId="5685489af5ef2d96" providerId="LiveId" clId="{16C44410-6DB6-4523-A2CB-54A932864ECD}" dt="2022-11-24T18:01:19.583" v="14" actId="20577"/>
          <ac:spMkLst>
            <pc:docMk/>
            <pc:sldMk cId="3365900064" sldId="275"/>
            <ac:spMk id="6" creationId="{00000000-0000-0000-0000-000000000000}"/>
          </ac:spMkLst>
        </pc:spChg>
      </pc:sldChg>
      <pc:sldChg chg="modSp mod">
        <pc:chgData name="John Goldrick" userId="5685489af5ef2d96" providerId="LiveId" clId="{16C44410-6DB6-4523-A2CB-54A932864ECD}" dt="2022-11-24T18:02:20.756" v="48" actId="20577"/>
        <pc:sldMkLst>
          <pc:docMk/>
          <pc:sldMk cId="2845851462" sldId="276"/>
        </pc:sldMkLst>
        <pc:spChg chg="mod">
          <ac:chgData name="John Goldrick" userId="5685489af5ef2d96" providerId="LiveId" clId="{16C44410-6DB6-4523-A2CB-54A932864ECD}" dt="2022-11-24T18:02:20.756" v="48" actId="20577"/>
          <ac:spMkLst>
            <pc:docMk/>
            <pc:sldMk cId="2845851462" sldId="276"/>
            <ac:spMk id="6" creationId="{00000000-0000-0000-0000-000000000000}"/>
          </ac:spMkLst>
        </pc:spChg>
      </pc:sldChg>
      <pc:sldChg chg="modSp mod">
        <pc:chgData name="John Goldrick" userId="5685489af5ef2d96" providerId="LiveId" clId="{16C44410-6DB6-4523-A2CB-54A932864ECD}" dt="2022-11-24T18:03:55.076" v="50" actId="20577"/>
        <pc:sldMkLst>
          <pc:docMk/>
          <pc:sldMk cId="3382329" sldId="288"/>
        </pc:sldMkLst>
        <pc:spChg chg="mod">
          <ac:chgData name="John Goldrick" userId="5685489af5ef2d96" providerId="LiveId" clId="{16C44410-6DB6-4523-A2CB-54A932864ECD}" dt="2022-11-24T18:03:55.076" v="50" actId="20577"/>
          <ac:spMkLst>
            <pc:docMk/>
            <pc:sldMk cId="3382329" sldId="288"/>
            <ac:spMk id="6" creationId="{00000000-0000-0000-0000-000000000000}"/>
          </ac:spMkLst>
        </pc:spChg>
      </pc:sldChg>
      <pc:sldChg chg="modSp mod">
        <pc:chgData name="John Goldrick" userId="5685489af5ef2d96" providerId="LiveId" clId="{16C44410-6DB6-4523-A2CB-54A932864ECD}" dt="2022-11-24T18:04:33.394" v="59" actId="20577"/>
        <pc:sldMkLst>
          <pc:docMk/>
          <pc:sldMk cId="2697856824" sldId="291"/>
        </pc:sldMkLst>
        <pc:spChg chg="mod">
          <ac:chgData name="John Goldrick" userId="5685489af5ef2d96" providerId="LiveId" clId="{16C44410-6DB6-4523-A2CB-54A932864ECD}" dt="2022-11-24T18:04:33.394" v="59" actId="20577"/>
          <ac:spMkLst>
            <pc:docMk/>
            <pc:sldMk cId="2697856824" sldId="291"/>
            <ac:spMk id="2" creationId="{00000000-0000-0000-0000-000000000000}"/>
          </ac:spMkLst>
        </pc:spChg>
      </pc:sldChg>
      <pc:sldChg chg="modSp mod">
        <pc:chgData name="John Goldrick" userId="5685489af5ef2d96" providerId="LiveId" clId="{16C44410-6DB6-4523-A2CB-54A932864ECD}" dt="2022-11-24T18:05:00.995" v="60" actId="6549"/>
        <pc:sldMkLst>
          <pc:docMk/>
          <pc:sldMk cId="3219153208" sldId="292"/>
        </pc:sldMkLst>
        <pc:spChg chg="mod">
          <ac:chgData name="John Goldrick" userId="5685489af5ef2d96" providerId="LiveId" clId="{16C44410-6DB6-4523-A2CB-54A932864ECD}" dt="2022-11-24T18:05:00.995" v="60" actId="6549"/>
          <ac:spMkLst>
            <pc:docMk/>
            <pc:sldMk cId="3219153208" sldId="292"/>
            <ac:spMk id="2" creationId="{00000000-0000-0000-0000-000000000000}"/>
          </ac:spMkLst>
        </pc:spChg>
      </pc:sldChg>
      <pc:sldChg chg="modSp mod">
        <pc:chgData name="John Goldrick" userId="5685489af5ef2d96" providerId="LiveId" clId="{16C44410-6DB6-4523-A2CB-54A932864ECD}" dt="2022-11-24T18:05:17.863" v="61" actId="20577"/>
        <pc:sldMkLst>
          <pc:docMk/>
          <pc:sldMk cId="867404607" sldId="293"/>
        </pc:sldMkLst>
        <pc:spChg chg="mod">
          <ac:chgData name="John Goldrick" userId="5685489af5ef2d96" providerId="LiveId" clId="{16C44410-6DB6-4523-A2CB-54A932864ECD}" dt="2022-11-24T18:05:17.863" v="61" actId="20577"/>
          <ac:spMkLst>
            <pc:docMk/>
            <pc:sldMk cId="867404607" sldId="293"/>
            <ac:spMk id="2" creationId="{00000000-0000-0000-0000-000000000000}"/>
          </ac:spMkLst>
        </pc:spChg>
      </pc:sldChg>
      <pc:sldChg chg="modSp mod">
        <pc:chgData name="John Goldrick" userId="5685489af5ef2d96" providerId="LiveId" clId="{16C44410-6DB6-4523-A2CB-54A932864ECD}" dt="2022-11-24T18:06:18.127" v="66" actId="6549"/>
        <pc:sldMkLst>
          <pc:docMk/>
          <pc:sldMk cId="3609599005" sldId="299"/>
        </pc:sldMkLst>
        <pc:spChg chg="mod">
          <ac:chgData name="John Goldrick" userId="5685489af5ef2d96" providerId="LiveId" clId="{16C44410-6DB6-4523-A2CB-54A932864ECD}" dt="2022-11-24T18:06:18.127" v="66" actId="6549"/>
          <ac:spMkLst>
            <pc:docMk/>
            <pc:sldMk cId="3609599005" sldId="299"/>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71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E4271A-2987-4D9D-AFE6-8C69105F75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62022604"/>
      </p:ext>
    </p:extLst>
  </p:cSld>
  <p:clrMapOvr>
    <a:masterClrMapping/>
  </p:clrMapOvr>
  <p:transition spd="slow" advClick="0" advTm="12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8FF70-2AFD-4D2D-9896-F1134D7AF3D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3422866"/>
      </p:ext>
    </p:extLst>
  </p:cSld>
  <p:clrMapOvr>
    <a:masterClrMapping/>
  </p:clrMapOvr>
  <p:transition spd="slow" advClick="0" advTm="12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B1D280-12F5-47EB-A64C-D8BE5A21ED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4022486"/>
      </p:ext>
    </p:extLst>
  </p:cSld>
  <p:clrMapOvr>
    <a:masterClrMapping/>
  </p:clrMapOvr>
  <p:transition spd="slow" advClick="0" advTm="12000"/>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578E9F-6A3A-49E5-9718-B3409D37D0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0358563"/>
      </p:ext>
    </p:extLst>
  </p:cSld>
  <p:clrMapOvr>
    <a:masterClrMapping/>
  </p:clrMapOvr>
  <p:transition spd="slow" advClick="0" advTm="1200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quarter" idx="1"/>
          </p:nvPr>
        </p:nvSpPr>
        <p:spPr>
          <a:xfrm>
            <a:off x="457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57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half" idx="3"/>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909BAC0D-DCDA-486C-BE62-B7EEB0E7631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8839269"/>
      </p:ext>
    </p:extLst>
  </p:cSld>
  <p:clrMapOvr>
    <a:masterClrMapping/>
  </p:clrMapOvr>
  <p:transition spd="slow" advClick="0" advTm="12000"/>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1E2DB6FD-8FBF-452C-8944-ACEF6C09CF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3060935"/>
      </p:ext>
    </p:extLst>
  </p:cSld>
  <p:clrMapOvr>
    <a:masterClrMapping/>
  </p:clrMapOvr>
  <p:transition spd="slow" advClick="0" advTm="12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64E83A-4F90-4E53-B566-82CE10092F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49536946"/>
      </p:ext>
    </p:extLst>
  </p:cSld>
  <p:clrMapOvr>
    <a:masterClrMapping/>
  </p:clrMapOvr>
  <p:transition spd="slow" advClick="0" advTm="12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CC2C9A-52DB-45C1-81F6-9779FEFE9B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4067952"/>
      </p:ext>
    </p:extLst>
  </p:cSld>
  <p:clrMapOvr>
    <a:masterClrMapping/>
  </p:clrMapOvr>
  <p:transition spd="slow" advClick="0" advTm="12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32E65F-0CCA-4CB7-B0DC-7CFDCFD286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1765655"/>
      </p:ext>
    </p:extLst>
  </p:cSld>
  <p:clrMapOvr>
    <a:masterClrMapping/>
  </p:clrMapOvr>
  <p:transition spd="slow" advClick="0" advTm="12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25670BF-1ED3-4D2B-B538-3B929BCA4E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918212"/>
      </p:ext>
    </p:extLst>
  </p:cSld>
  <p:clrMapOvr>
    <a:masterClrMapping/>
  </p:clrMapOvr>
  <p:transition spd="slow" advClick="0" advTm="12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446E2BB-9880-4864-BFC8-5C619456D1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71287772"/>
      </p:ext>
    </p:extLst>
  </p:cSld>
  <p:clrMapOvr>
    <a:masterClrMapping/>
  </p:clrMapOvr>
  <p:transition spd="slow" advClick="0" advTm="12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1D7D32-ACD8-4E59-88B8-A59511BDE3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83927000"/>
      </p:ext>
    </p:extLst>
  </p:cSld>
  <p:clrMapOvr>
    <a:masterClrMapping/>
  </p:clrMapOvr>
  <p:transition spd="slow" advClick="0" advTm="12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290378-4B8A-48FE-989B-C694F3FA12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17132295"/>
      </p:ext>
    </p:extLst>
  </p:cSld>
  <p:clrMapOvr>
    <a:masterClrMapping/>
  </p:clrMapOvr>
  <p:transition spd="slow" advClick="0" advTm="12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FFC3B1-E88E-4AE9-A8DE-05886D7801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9805304"/>
      </p:ext>
    </p:extLst>
  </p:cSld>
  <p:clrMapOvr>
    <a:masterClrMapping/>
  </p:clrMapOvr>
  <p:transition spd="slow" advClick="0" advTm="12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Arial"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latin typeface="Arial"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fontAlgn="base">
              <a:spcBef>
                <a:spcPct val="0"/>
              </a:spcBef>
              <a:spcAft>
                <a:spcPct val="0"/>
              </a:spcAft>
              <a:defRPr/>
            </a:pPr>
            <a:fld id="{5B356554-48EE-4FE5-91AB-F6E6E17BFC16}" type="slidenum">
              <a:rPr lang="en-US">
                <a:solidFill>
                  <a:srgbClr val="FFFFFF"/>
                </a:solidFill>
                <a:latin typeface="Arial" charset="0"/>
              </a:rPr>
              <a:pPr fontAlgn="base">
                <a:spcBef>
                  <a:spcPct val="0"/>
                </a:spcBef>
                <a:spcAft>
                  <a:spcPct val="0"/>
                </a:spcAft>
                <a:defRPr/>
              </a:pPr>
              <a:t>‹#›</a:t>
            </a:fld>
            <a:endParaRPr lang="en-US">
              <a:solidFill>
                <a:srgbClr val="FFFFFF"/>
              </a:solidFill>
              <a:latin typeface="Arial" charset="0"/>
            </a:endParaRPr>
          </a:p>
        </p:txBody>
      </p:sp>
    </p:spTree>
    <p:extLst>
      <p:ext uri="{BB962C8B-B14F-4D97-AF65-F5344CB8AC3E}">
        <p14:creationId xmlns:p14="http://schemas.microsoft.com/office/powerpoint/2010/main" val="341438060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advClick="0" advTm="12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6.jpeg"/><Relationship Id="rId1" Type="http://schemas.openxmlformats.org/officeDocument/2006/relationships/slideLayout" Target="../slideLayouts/slideLayout4.xml"/><Relationship Id="rId5" Type="http://schemas.microsoft.com/office/2007/relationships/hdphoto" Target="../media/hdphoto7.wdp"/><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5" Type="http://schemas.microsoft.com/office/2007/relationships/hdphoto" Target="../media/hdphoto10.wdp"/><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0.jpeg"/><Relationship Id="rId1" Type="http://schemas.openxmlformats.org/officeDocument/2006/relationships/slideLayout" Target="../slideLayouts/slideLayout13.xml"/><Relationship Id="rId5" Type="http://schemas.openxmlformats.org/officeDocument/2006/relationships/image" Target="../media/image82.jpeg"/><Relationship Id="rId4" Type="http://schemas.openxmlformats.org/officeDocument/2006/relationships/image" Target="../media/image81.jpe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86.jpeg"/><Relationship Id="rId1" Type="http://schemas.openxmlformats.org/officeDocument/2006/relationships/slideLayout" Target="../slideLayouts/slideLayout13.xml"/><Relationship Id="rId5" Type="http://schemas.microsoft.com/office/2007/relationships/hdphoto" Target="../media/hdphoto17.wdp"/><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0.jpeg"/><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3.xml"/><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5" Type="http://schemas.microsoft.com/office/2007/relationships/hdphoto" Target="../media/hdphoto19.wdp"/><Relationship Id="rId4" Type="http://schemas.openxmlformats.org/officeDocument/2006/relationships/image" Target="../media/image100.jpeg"/></Relationships>
</file>

<file path=ppt/slides/_rels/slide6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3.xml"/><Relationship Id="rId4" Type="http://schemas.openxmlformats.org/officeDocument/2006/relationships/image" Target="../media/image104.jpeg"/></Relationships>
</file>

<file path=ppt/slides/_rels/slide6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3.xml"/><Relationship Id="rId4" Type="http://schemas.openxmlformats.org/officeDocument/2006/relationships/image" Target="../media/image109.jpeg"/></Relationships>
</file>

<file path=ppt/slides/_rels/slide6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3.xml"/><Relationship Id="rId4" Type="http://schemas.openxmlformats.org/officeDocument/2006/relationships/image" Target="../media/image120.jpeg"/></Relationships>
</file>

<file path=ppt/slides/_rels/slide7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13.xml"/><Relationship Id="rId4" Type="http://schemas.openxmlformats.org/officeDocument/2006/relationships/image" Target="../media/image125.jpe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3.xml"/><Relationship Id="rId4" Type="http://schemas.openxmlformats.org/officeDocument/2006/relationships/image" Target="../media/image129.jpeg"/></Relationships>
</file>

<file path=ppt/slides/_rels/slide8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3.xml"/><Relationship Id="rId4" Type="http://schemas.openxmlformats.org/officeDocument/2006/relationships/image" Target="../media/image133.jpeg"/></Relationships>
</file>

<file path=ppt/slides/_rels/slide8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3.xml"/><Relationship Id="rId4" Type="http://schemas.microsoft.com/office/2007/relationships/hdphoto" Target="../media/hdphoto20.wdp"/></Relationships>
</file>

<file path=ppt/slides/_rels/slide8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3.xml"/><Relationship Id="rId4" Type="http://schemas.openxmlformats.org/officeDocument/2006/relationships/image" Target="../media/image143.jpeg"/></Relationships>
</file>

<file path=ppt/slides/_rels/slide9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7.jpeg"/><Relationship Id="rId1" Type="http://schemas.openxmlformats.org/officeDocument/2006/relationships/slideLayout" Target="../slideLayouts/slideLayout13.xml"/><Relationship Id="rId4" Type="http://schemas.openxmlformats.org/officeDocument/2006/relationships/image" Target="../media/image148.jpeg"/></Relationships>
</file>

<file path=ppt/slides/_rels/slide9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4.jpeg"/><Relationship Id="rId2" Type="http://schemas.openxmlformats.org/officeDocument/2006/relationships/image" Target="../media/image151.jpeg"/><Relationship Id="rId1" Type="http://schemas.openxmlformats.org/officeDocument/2006/relationships/slideLayout" Target="../slideLayouts/slideLayout12.xml"/><Relationship Id="rId6" Type="http://schemas.microsoft.com/office/2007/relationships/hdphoto" Target="../media/hdphoto24.wdp"/><Relationship Id="rId5" Type="http://schemas.openxmlformats.org/officeDocument/2006/relationships/image" Target="../media/image153.jpeg"/><Relationship Id="rId4" Type="http://schemas.microsoft.com/office/2007/relationships/hdphoto" Target="../media/hdphoto23.wdp"/></Relationships>
</file>

<file path=ppt/slides/_rels/slide9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107504" y="332656"/>
            <a:ext cx="8928100" cy="3092450"/>
          </a:xfrm>
        </p:spPr>
        <p:txBody>
          <a:bodyPr/>
          <a:lstStyle/>
          <a:p>
            <a:pPr eaLnBrk="1" hangingPunct="1">
              <a:defRPr/>
            </a:pPr>
            <a:r>
              <a:rPr lang="en-GB" dirty="0"/>
              <a:t>Exploring Britain</a:t>
            </a:r>
            <a:br>
              <a:rPr lang="en-GB" sz="3200" dirty="0"/>
            </a:br>
            <a:br>
              <a:rPr lang="en-GB" sz="2400" dirty="0"/>
            </a:br>
            <a:r>
              <a:rPr lang="en-GB" sz="3400" dirty="0"/>
              <a:t>Boating North </a:t>
            </a:r>
            <a:br>
              <a:rPr lang="en-GB" sz="4000" dirty="0"/>
            </a:br>
            <a:r>
              <a:rPr lang="en-GB" sz="4000" dirty="0"/>
              <a:t> </a:t>
            </a:r>
            <a:r>
              <a:rPr lang="en-GB" sz="3400" dirty="0"/>
              <a:t>Part 9</a:t>
            </a:r>
            <a:br>
              <a:rPr lang="en-GB" sz="3400" dirty="0"/>
            </a:br>
            <a:endParaRPr lang="en-US" sz="4000" dirty="0"/>
          </a:p>
        </p:txBody>
      </p:sp>
      <p:sp>
        <p:nvSpPr>
          <p:cNvPr id="8195" name="Rectangle 3"/>
          <p:cNvSpPr>
            <a:spLocks noGrp="1" noChangeArrowheads="1"/>
          </p:cNvSpPr>
          <p:nvPr>
            <p:ph type="subTitle" idx="1"/>
          </p:nvPr>
        </p:nvSpPr>
        <p:spPr>
          <a:xfrm>
            <a:off x="381000" y="3352800"/>
            <a:ext cx="8424987" cy="3043808"/>
          </a:xfrm>
        </p:spPr>
        <p:txBody>
          <a:bodyPr/>
          <a:lstStyle/>
          <a:p>
            <a:pPr eaLnBrk="1" hangingPunct="1">
              <a:defRPr/>
            </a:pPr>
            <a:r>
              <a:rPr lang="en-GB"/>
              <a:t>The </a:t>
            </a:r>
            <a:r>
              <a:rPr lang="en-GB" dirty="0"/>
              <a:t>Forth to the Clyde</a:t>
            </a:r>
          </a:p>
          <a:p>
            <a:pPr eaLnBrk="1" hangingPunct="1">
              <a:defRPr/>
            </a:pPr>
            <a:endParaRPr lang="en-GB" sz="1000" dirty="0"/>
          </a:p>
          <a:p>
            <a:pPr eaLnBrk="1" hangingPunct="1">
              <a:defRPr/>
            </a:pPr>
            <a:r>
              <a:rPr lang="en-GB" dirty="0"/>
              <a:t>and on to Oban </a:t>
            </a:r>
          </a:p>
          <a:p>
            <a:pPr eaLnBrk="1" hangingPunct="1">
              <a:defRPr/>
            </a:pPr>
            <a:endParaRPr lang="en-GB" sz="2000" dirty="0"/>
          </a:p>
          <a:p>
            <a:pPr eaLnBrk="1" hangingPunct="1">
              <a:defRPr/>
            </a:pPr>
            <a:r>
              <a:rPr lang="en-GB" dirty="0"/>
              <a:t>24</a:t>
            </a:r>
            <a:r>
              <a:rPr lang="en-GB" baseline="30000" dirty="0"/>
              <a:t>th</a:t>
            </a:r>
            <a:r>
              <a:rPr lang="en-GB" dirty="0"/>
              <a:t> September 2012 </a:t>
            </a:r>
          </a:p>
          <a:p>
            <a:pPr eaLnBrk="1" hangingPunct="1">
              <a:defRPr/>
            </a:pPr>
            <a:r>
              <a:rPr lang="en-GB" dirty="0"/>
              <a:t>to 3</a:t>
            </a:r>
            <a:r>
              <a:rPr lang="en-GB" baseline="30000" dirty="0"/>
              <a:t>rd</a:t>
            </a:r>
            <a:r>
              <a:rPr lang="en-GB" dirty="0"/>
              <a:t> May 2013 </a:t>
            </a:r>
          </a:p>
        </p:txBody>
      </p:sp>
    </p:spTree>
    <p:extLst>
      <p:ext uri="{BB962C8B-B14F-4D97-AF65-F5344CB8AC3E}">
        <p14:creationId xmlns:p14="http://schemas.microsoft.com/office/powerpoint/2010/main" val="1868470959"/>
      </p:ext>
    </p:extLst>
  </p:cSld>
  <p:clrMapOvr>
    <a:masterClrMapping/>
  </p:clrMapOvr>
  <p:transition spd="slow" advClick="0"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fade">
                                      <p:cBhvr>
                                        <p:cTn id="12" dur="20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fade">
                                      <p:cBhvr>
                                        <p:cTn id="17" dur="20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4" end="4"/>
                                            </p:txEl>
                                          </p:spTgt>
                                        </p:tgtEl>
                                        <p:attrNameLst>
                                          <p:attrName>style.visibility</p:attrName>
                                        </p:attrNameLst>
                                      </p:cBhvr>
                                      <p:to>
                                        <p:strVal val="visible"/>
                                      </p:to>
                                    </p:set>
                                    <p:animEffect transition="in" filter="fade">
                                      <p:cBhvr>
                                        <p:cTn id="22" dur="2000"/>
                                        <p:tgtEl>
                                          <p:spTgt spid="819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animEffect transition="in" filter="fade">
                                      <p:cBhvr>
                                        <p:cTn id="27" dur="2000"/>
                                        <p:tgtEl>
                                          <p:spTgt spid="81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48680"/>
          </a:xfrm>
        </p:spPr>
        <p:txBody>
          <a:bodyPr/>
          <a:lstStyle/>
          <a:p>
            <a:r>
              <a:rPr lang="en-GB" sz="2400" dirty="0"/>
              <a:t>Then Slateford Aqueduct, the first of three substantial aqueducts.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473" r="-83" b="3632"/>
          <a:stretch/>
        </p:blipFill>
        <p:spPr>
          <a:xfrm>
            <a:off x="179511" y="621438"/>
            <a:ext cx="8778058" cy="6044944"/>
          </a:xfrm>
        </p:spPr>
      </p:pic>
    </p:spTree>
    <p:extLst>
      <p:ext uri="{BB962C8B-B14F-4D97-AF65-F5344CB8AC3E}">
        <p14:creationId xmlns:p14="http://schemas.microsoft.com/office/powerpoint/2010/main" val="4220117346"/>
      </p:ext>
    </p:extLst>
  </p:cSld>
  <p:clrMapOvr>
    <a:masterClrMapping/>
  </p:clrMapOvr>
  <p:transition spd="slow" advClick="0" advTm="12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GB" sz="2400" dirty="0"/>
              <a:t>Urban </a:t>
            </a:r>
            <a:r>
              <a:rPr lang="en-GB" sz="2400" dirty="0" err="1"/>
              <a:t>Wester</a:t>
            </a:r>
            <a:r>
              <a:rPr lang="en-GB" sz="2400" dirty="0"/>
              <a:t> </a:t>
            </a:r>
            <a:r>
              <a:rPr lang="en-GB" sz="2400" dirty="0" err="1"/>
              <a:t>Hailes</a:t>
            </a:r>
            <a:r>
              <a:rPr lang="en-GB" sz="2400" dirty="0"/>
              <a:t> next where, in a millennium restoration project, a mile of infilled canal was completely rebuilt.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73" r="178" b="8126"/>
          <a:stretch/>
        </p:blipFill>
        <p:spPr>
          <a:xfrm>
            <a:off x="179512" y="781234"/>
            <a:ext cx="8786936" cy="5908829"/>
          </a:xfrm>
        </p:spPr>
      </p:pic>
    </p:spTree>
    <p:extLst>
      <p:ext uri="{BB962C8B-B14F-4D97-AF65-F5344CB8AC3E}">
        <p14:creationId xmlns:p14="http://schemas.microsoft.com/office/powerpoint/2010/main" val="870887028"/>
      </p:ext>
    </p:extLst>
  </p:cSld>
  <p:clrMapOvr>
    <a:masterClrMapping/>
  </p:clrMapOvr>
  <p:transition spd="slow" advClick="0" advTm="12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40152" y="188640"/>
            <a:ext cx="3168352" cy="6552728"/>
          </a:xfrm>
        </p:spPr>
        <p:txBody>
          <a:bodyPr/>
          <a:lstStyle/>
          <a:p>
            <a:r>
              <a:rPr lang="en-GB" sz="2400" dirty="0"/>
              <a:t>This is a typical Millennium Link </a:t>
            </a:r>
            <a:br>
              <a:rPr lang="en-GB" sz="2400" dirty="0"/>
            </a:br>
            <a:r>
              <a:rPr lang="en-GB" sz="2400" dirty="0"/>
              <a:t>bridge and seven of these were needed in </a:t>
            </a:r>
            <a:r>
              <a:rPr lang="en-GB" sz="2400" dirty="0" err="1"/>
              <a:t>Wester</a:t>
            </a:r>
            <a:r>
              <a:rPr lang="en-GB" sz="2400" dirty="0"/>
              <a:t> </a:t>
            </a:r>
            <a:r>
              <a:rPr lang="en-GB" sz="2400" dirty="0" err="1"/>
              <a:t>Hailes</a:t>
            </a:r>
            <a:r>
              <a:rPr lang="en-GB" sz="2400" dirty="0"/>
              <a:t> alone.</a:t>
            </a:r>
            <a:br>
              <a:rPr lang="en-GB" sz="2400" dirty="0"/>
            </a:br>
            <a:br>
              <a:rPr lang="en-GB" sz="2400" dirty="0"/>
            </a:br>
            <a:r>
              <a:rPr lang="en-GB" sz="2400" dirty="0"/>
              <a:t> </a:t>
            </a:r>
            <a:br>
              <a:rPr lang="en-GB" sz="2400" dirty="0"/>
            </a:br>
            <a:r>
              <a:rPr lang="en-GB" sz="2400" dirty="0"/>
              <a:t>The restoration MM’s,</a:t>
            </a:r>
            <a:br>
              <a:rPr lang="en-GB" sz="2400" dirty="0"/>
            </a:br>
            <a:r>
              <a:rPr lang="en-GB" sz="2400" dirty="0"/>
              <a:t>(the Roman 2000), pop up everywhere.</a:t>
            </a:r>
            <a:br>
              <a:rPr lang="en-GB" sz="2400" dirty="0"/>
            </a:br>
            <a:br>
              <a:rPr lang="en-GB" sz="2400" dirty="0"/>
            </a:br>
            <a:r>
              <a:rPr lang="en-GB" sz="2400" dirty="0"/>
              <a:t>A nice feature.</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 t="20931" r="45" b="13871"/>
          <a:stretch/>
        </p:blipFill>
        <p:spPr>
          <a:xfrm>
            <a:off x="179512" y="188640"/>
            <a:ext cx="5661995" cy="2769833"/>
          </a:xfrm>
        </p:spPr>
      </p:pic>
      <p:pic>
        <p:nvPicPr>
          <p:cNvPr id="9" name="Content Placeholder 8"/>
          <p:cNvPicPr>
            <a:picLocks noGrp="1" noChangeAspect="1"/>
          </p:cNvPicPr>
          <p:nvPr>
            <p:ph sz="quarter" idx="2"/>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21" t="3157" r="162" b="13038"/>
          <a:stretch/>
        </p:blipFill>
        <p:spPr>
          <a:xfrm>
            <a:off x="147152" y="3140968"/>
            <a:ext cx="5703232" cy="3582637"/>
          </a:xfrm>
        </p:spPr>
      </p:pic>
    </p:spTree>
    <p:extLst>
      <p:ext uri="{BB962C8B-B14F-4D97-AF65-F5344CB8AC3E}">
        <p14:creationId xmlns:p14="http://schemas.microsoft.com/office/powerpoint/2010/main" val="4147657490"/>
      </p:ext>
    </p:extLst>
  </p:cSld>
  <p:clrMapOvr>
    <a:masterClrMapping/>
  </p:clrMapOvr>
  <p:transition spd="slow" advClick="0" advTm="1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13573"/>
            <a:ext cx="9144000" cy="634261"/>
          </a:xfrm>
        </p:spPr>
        <p:txBody>
          <a:bodyPr/>
          <a:lstStyle/>
          <a:p>
            <a:r>
              <a:rPr lang="en-GB" sz="2400" dirty="0"/>
              <a:t>A modern aqueduct crosses Edinburgh ring road.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712" r="-324" b="2733"/>
          <a:stretch/>
        </p:blipFill>
        <p:spPr>
          <a:xfrm>
            <a:off x="179512" y="654826"/>
            <a:ext cx="8784976" cy="6078640"/>
          </a:xfrm>
        </p:spPr>
      </p:pic>
    </p:spTree>
    <p:extLst>
      <p:ext uri="{BB962C8B-B14F-4D97-AF65-F5344CB8AC3E}">
        <p14:creationId xmlns:p14="http://schemas.microsoft.com/office/powerpoint/2010/main" val="2463599840"/>
      </p:ext>
    </p:extLst>
  </p:cSld>
  <p:clrMapOvr>
    <a:masterClrMapping/>
  </p:clrMapOvr>
  <p:transition spd="slow" advClick="0" advTm="12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60032" y="3573016"/>
            <a:ext cx="4104456" cy="3024336"/>
          </a:xfrm>
        </p:spPr>
        <p:txBody>
          <a:bodyPr/>
          <a:lstStyle/>
          <a:p>
            <a:r>
              <a:rPr lang="en-GB" sz="2400" dirty="0"/>
              <a:t>As we reach pleasing</a:t>
            </a:r>
            <a:br>
              <a:rPr lang="en-GB" sz="2400" dirty="0"/>
            </a:br>
            <a:r>
              <a:rPr lang="en-GB" sz="2400" dirty="0"/>
              <a:t> Lothian countryside. </a:t>
            </a:r>
          </a:p>
        </p:txBody>
      </p:sp>
      <p:pic>
        <p:nvPicPr>
          <p:cNvPr id="9" name="Content Placeholder 8"/>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 t="3899" r="689" b="2911"/>
          <a:stretch/>
        </p:blipFill>
        <p:spPr>
          <a:xfrm>
            <a:off x="179512" y="195309"/>
            <a:ext cx="4294834" cy="3022591"/>
          </a:xfrm>
        </p:spPr>
      </p:pic>
      <p:pic>
        <p:nvPicPr>
          <p:cNvPr id="10" name="Content Placeholder 9"/>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359" r="1617"/>
          <a:stretch/>
        </p:blipFill>
        <p:spPr>
          <a:xfrm>
            <a:off x="179512" y="3400148"/>
            <a:ext cx="4321467" cy="3306196"/>
          </a:xfrm>
        </p:spPr>
      </p:pic>
      <p:pic>
        <p:nvPicPr>
          <p:cNvPr id="8" name="Content Placeholder 7"/>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1" t="4820" r="881" b="2265"/>
          <a:stretch/>
        </p:blipFill>
        <p:spPr>
          <a:xfrm>
            <a:off x="4644007" y="190876"/>
            <a:ext cx="4286929" cy="3013963"/>
          </a:xfrm>
        </p:spPr>
      </p:pic>
    </p:spTree>
    <p:extLst>
      <p:ext uri="{BB962C8B-B14F-4D97-AF65-F5344CB8AC3E}">
        <p14:creationId xmlns:p14="http://schemas.microsoft.com/office/powerpoint/2010/main" val="3394346264"/>
      </p:ext>
    </p:extLst>
  </p:cSld>
  <p:clrMapOvr>
    <a:masterClrMapping/>
  </p:clrMapOvr>
  <p:transition spd="slow" advClick="0" advTm="1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lstStyle/>
          <a:p>
            <a:r>
              <a:rPr lang="en-GB" sz="2400" dirty="0"/>
              <a:t>To </a:t>
            </a:r>
            <a:r>
              <a:rPr lang="en-GB" sz="2400" dirty="0" err="1"/>
              <a:t>Ratho</a:t>
            </a:r>
            <a:r>
              <a:rPr lang="en-GB" sz="2400" dirty="0"/>
              <a:t> and the canal focused Bridge Inn.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2679" r="-84" b="8343"/>
          <a:stretch/>
        </p:blipFill>
        <p:spPr>
          <a:xfrm>
            <a:off x="179512" y="843379"/>
            <a:ext cx="8778058" cy="5853095"/>
          </a:xfrm>
        </p:spPr>
      </p:pic>
    </p:spTree>
    <p:extLst>
      <p:ext uri="{BB962C8B-B14F-4D97-AF65-F5344CB8AC3E}">
        <p14:creationId xmlns:p14="http://schemas.microsoft.com/office/powerpoint/2010/main" val="1374614123"/>
      </p:ext>
    </p:extLst>
  </p:cSld>
  <p:clrMapOvr>
    <a:masterClrMapping/>
  </p:clrMapOvr>
  <p:transition spd="slow" advClick="0" advTm="12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0"/>
            <a:ext cx="8229600" cy="671736"/>
          </a:xfrm>
        </p:spPr>
        <p:txBody>
          <a:bodyPr/>
          <a:lstStyle/>
          <a:p>
            <a:r>
              <a:rPr lang="en-GB" sz="2400" dirty="0"/>
              <a:t>It then rained but we pressed on.</a:t>
            </a:r>
          </a:p>
        </p:txBody>
      </p:sp>
      <p:pic>
        <p:nvPicPr>
          <p:cNvPr id="8" name="Content Placeholder 7"/>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2823" r="36" b="2031"/>
          <a:stretch/>
        </p:blipFill>
        <p:spPr>
          <a:xfrm>
            <a:off x="395536" y="692696"/>
            <a:ext cx="8424936" cy="6014117"/>
          </a:xfrm>
        </p:spPr>
      </p:pic>
    </p:spTree>
    <p:extLst>
      <p:ext uri="{BB962C8B-B14F-4D97-AF65-F5344CB8AC3E}">
        <p14:creationId xmlns:p14="http://schemas.microsoft.com/office/powerpoint/2010/main" val="3365900064"/>
      </p:ext>
    </p:extLst>
  </p:cSld>
  <p:clrMapOvr>
    <a:masterClrMapping/>
  </p:clrMapOvr>
  <p:transition spd="slow" advClick="0" advTm="12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501008"/>
            <a:ext cx="4211960" cy="3240360"/>
          </a:xfrm>
        </p:spPr>
        <p:txBody>
          <a:bodyPr/>
          <a:lstStyle/>
          <a:p>
            <a:r>
              <a:rPr lang="en-GB" sz="2400" dirty="0"/>
              <a:t>Winding our way round the 240ft contour to the second classic aqueduct, the</a:t>
            </a:r>
            <a:br>
              <a:rPr lang="en-GB" sz="2400" dirty="0"/>
            </a:br>
            <a:r>
              <a:rPr lang="en-GB" sz="2400" dirty="0"/>
              <a:t>River Almond Aqueduct.</a:t>
            </a:r>
          </a:p>
        </p:txBody>
      </p:sp>
      <p:pic>
        <p:nvPicPr>
          <p:cNvPr id="6" name="Content Placeholder 5"/>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r="100" b="3655"/>
          <a:stretch/>
        </p:blipFill>
        <p:spPr>
          <a:xfrm>
            <a:off x="4716017" y="188640"/>
            <a:ext cx="4268186" cy="3087220"/>
          </a:xfrm>
        </p:spPr>
      </p:pic>
      <p:pic>
        <p:nvPicPr>
          <p:cNvPr id="8" name="Content Placeholder 7"/>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716016" y="3501008"/>
            <a:ext cx="4273781" cy="3205336"/>
          </a:xfrm>
        </p:spPr>
      </p:pic>
      <p:pic>
        <p:nvPicPr>
          <p:cNvPr id="7" name="Content Placeholder 6"/>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2167" t="8223" r="3463" b="3045"/>
          <a:stretch/>
        </p:blipFill>
        <p:spPr>
          <a:xfrm>
            <a:off x="179512" y="188640"/>
            <a:ext cx="4383610" cy="3091331"/>
          </a:xfrm>
        </p:spPr>
      </p:pic>
    </p:spTree>
    <p:extLst>
      <p:ext uri="{BB962C8B-B14F-4D97-AF65-F5344CB8AC3E}">
        <p14:creationId xmlns:p14="http://schemas.microsoft.com/office/powerpoint/2010/main" val="2809079063"/>
      </p:ext>
    </p:extLst>
  </p:cSld>
  <p:clrMapOvr>
    <a:masterClrMapping/>
  </p:clrMapOvr>
  <p:transition spd="slow" advClick="0" advTm="12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47864" y="116632"/>
            <a:ext cx="5796136" cy="2088232"/>
          </a:xfrm>
        </p:spPr>
        <p:txBody>
          <a:bodyPr/>
          <a:lstStyle/>
          <a:p>
            <a:r>
              <a:rPr lang="en-GB" sz="2400" dirty="0"/>
              <a:t>Then come the shale </a:t>
            </a:r>
            <a:r>
              <a:rPr lang="en-GB" sz="2400" dirty="0" err="1"/>
              <a:t>bings</a:t>
            </a:r>
            <a:r>
              <a:rPr lang="en-GB" sz="2400" dirty="0"/>
              <a:t> of Lothian. James “Paraffin” Young founded an industry here that from the 1860’s extracted oil from local oil shale. These distinctive spoil heaps are its legacy. </a:t>
            </a:r>
          </a:p>
        </p:txBody>
      </p:sp>
      <p:pic>
        <p:nvPicPr>
          <p:cNvPr id="9" name="Content Placeholder 8"/>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 t="11240" r="-48" b="23232"/>
          <a:stretch/>
        </p:blipFill>
        <p:spPr>
          <a:xfrm>
            <a:off x="179512" y="2363750"/>
            <a:ext cx="8784976" cy="4315464"/>
          </a:xfrm>
        </p:spPr>
      </p:pic>
      <p:pic>
        <p:nvPicPr>
          <p:cNvPr id="10" name="Content Placeholder 9"/>
          <p:cNvPicPr>
            <a:picLocks noGrp="1" noChangeAspect="1"/>
          </p:cNvPicPr>
          <p:nvPr>
            <p:ph sz="half" idx="2"/>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r="793" b="12677"/>
          <a:stretch/>
        </p:blipFill>
        <p:spPr>
          <a:xfrm>
            <a:off x="179512" y="116632"/>
            <a:ext cx="3168352" cy="2091609"/>
          </a:xfrm>
        </p:spPr>
      </p:pic>
    </p:spTree>
    <p:extLst>
      <p:ext uri="{BB962C8B-B14F-4D97-AF65-F5344CB8AC3E}">
        <p14:creationId xmlns:p14="http://schemas.microsoft.com/office/powerpoint/2010/main" val="2845851462"/>
      </p:ext>
    </p:extLst>
  </p:cSld>
  <p:clrMapOvr>
    <a:masterClrMapping/>
  </p:clrMapOvr>
  <p:transition spd="slow" advClick="0" advTm="12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6712"/>
          </a:xfrm>
        </p:spPr>
        <p:txBody>
          <a:bodyPr/>
          <a:lstStyle/>
          <a:p>
            <a:r>
              <a:rPr lang="en-GB" sz="2400" dirty="0"/>
              <a:t>Linlithgow now and our overnight mooring, with the replica, (but sadly diesel powered), steam packet boat Victoria by the wharf. </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25" b="10636"/>
          <a:stretch/>
        </p:blipFill>
        <p:spPr>
          <a:xfrm>
            <a:off x="179512" y="836712"/>
            <a:ext cx="8760303" cy="5884671"/>
          </a:xfrm>
        </p:spPr>
      </p:pic>
    </p:spTree>
    <p:extLst>
      <p:ext uri="{BB962C8B-B14F-4D97-AF65-F5344CB8AC3E}">
        <p14:creationId xmlns:p14="http://schemas.microsoft.com/office/powerpoint/2010/main" val="4041154759"/>
      </p:ext>
    </p:extLst>
  </p:cSld>
  <p:clrMapOvr>
    <a:masterClrMapping/>
  </p:clrMapOvr>
  <p:transition spd="slow" advClick="0" advTm="12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75856" y="44624"/>
            <a:ext cx="5410944" cy="2304256"/>
          </a:xfrm>
        </p:spPr>
        <p:txBody>
          <a:bodyPr/>
          <a:lstStyle/>
          <a:p>
            <a:r>
              <a:rPr lang="en-GB" sz="2400" dirty="0"/>
              <a:t>We have reached Edinburgh where we find a gold letter box for an Olympic rowing gold in this Olympic year. </a:t>
            </a:r>
            <a:br>
              <a:rPr lang="en-GB" sz="2400" dirty="0"/>
            </a:br>
            <a:br>
              <a:rPr lang="en-GB" sz="2400" dirty="0"/>
            </a:br>
            <a:r>
              <a:rPr lang="en-GB" sz="2400" dirty="0"/>
              <a:t>Surprisingly close to Edinburgh city centre we also find the Union Canal.</a:t>
            </a:r>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1" t="4266" r="-980" b="5802"/>
          <a:stretch/>
        </p:blipFill>
        <p:spPr>
          <a:xfrm>
            <a:off x="179511" y="3212977"/>
            <a:ext cx="2908561" cy="3451444"/>
          </a:xfrm>
        </p:spPr>
      </p:pic>
      <p:pic>
        <p:nvPicPr>
          <p:cNvPr id="9" name="Content Placeholder 8"/>
          <p:cNvPicPr>
            <a:picLocks noGrp="1" noChangeAspect="1"/>
          </p:cNvPicPr>
          <p:nvPr>
            <p:ph sz="quarter" idx="2"/>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18140" t="6899" r="21867" b="13380"/>
          <a:stretch/>
        </p:blipFill>
        <p:spPr>
          <a:xfrm>
            <a:off x="179512" y="188640"/>
            <a:ext cx="2890073" cy="2880320"/>
          </a:xfrm>
        </p:spPr>
      </p:pic>
      <p:pic>
        <p:nvPicPr>
          <p:cNvPr id="8" name="Content Placeholder 7"/>
          <p:cNvPicPr>
            <a:picLocks noGrp="1" noChangeAspect="1"/>
          </p:cNvPicPr>
          <p:nvPr>
            <p:ph sz="half" idx="3"/>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r="-8" b="396"/>
          <a:stretch/>
        </p:blipFill>
        <p:spPr>
          <a:xfrm>
            <a:off x="3275856" y="2420888"/>
            <a:ext cx="5672750" cy="4237364"/>
          </a:xfrm>
        </p:spPr>
      </p:pic>
    </p:spTree>
    <p:extLst>
      <p:ext uri="{BB962C8B-B14F-4D97-AF65-F5344CB8AC3E}">
        <p14:creationId xmlns:p14="http://schemas.microsoft.com/office/powerpoint/2010/main" val="142253101"/>
      </p:ext>
    </p:extLst>
  </p:cSld>
  <p:clrMapOvr>
    <a:masterClrMapping/>
  </p:clrMapOvr>
  <p:transition spd="slow" advClick="0" advTm="12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220072" y="4077072"/>
            <a:ext cx="3744416" cy="2664296"/>
          </a:xfrm>
        </p:spPr>
        <p:txBody>
          <a:bodyPr/>
          <a:lstStyle/>
          <a:p>
            <a:r>
              <a:rPr lang="en-GB" sz="2400" dirty="0"/>
              <a:t>Heavy rain continues to fall as we view impressive Linlithgow Palace.</a:t>
            </a:r>
          </a:p>
        </p:txBody>
      </p:sp>
      <p:pic>
        <p:nvPicPr>
          <p:cNvPr id="6" name="Content Placeholder 5"/>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4887" r="7165" b="5049"/>
          <a:stretch/>
        </p:blipFill>
        <p:spPr>
          <a:xfrm>
            <a:off x="179512" y="3275860"/>
            <a:ext cx="4685451" cy="3409272"/>
          </a:xfrm>
        </p:spPr>
      </p:pic>
      <p:pic>
        <p:nvPicPr>
          <p:cNvPr id="9" name="Content Placeholder 8"/>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l="-1" t="3770" r="274" b="11526"/>
          <a:stretch/>
        </p:blipFill>
        <p:spPr>
          <a:xfrm>
            <a:off x="179511" y="139562"/>
            <a:ext cx="4680521" cy="2981631"/>
          </a:xfrm>
        </p:spPr>
      </p:pic>
      <p:pic>
        <p:nvPicPr>
          <p:cNvPr id="12" name="Content Placeholder 8"/>
          <p:cNvPicPr>
            <a:picLocks noChangeAspect="1"/>
          </p:cNvPicPr>
          <p:nvPr/>
        </p:nvPicPr>
        <p:blipFill rotWithShape="1">
          <a:blip r:embed="rId4" cstate="print">
            <a:extLst>
              <a:ext uri="{28A0092B-C50C-407E-A947-70E740481C1C}">
                <a14:useLocalDpi xmlns:a14="http://schemas.microsoft.com/office/drawing/2010/main" val="0"/>
              </a:ext>
            </a:extLst>
          </a:blip>
          <a:srcRect l="9086" r="10157"/>
          <a:stretch/>
        </p:blipFill>
        <p:spPr bwMode="auto">
          <a:xfrm>
            <a:off x="4998519" y="116632"/>
            <a:ext cx="4031857"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9860840"/>
      </p:ext>
    </p:extLst>
  </p:cSld>
  <p:clrMapOvr>
    <a:masterClrMapping/>
  </p:clrMapOvr>
  <p:transition spd="slow" advClick="0" advTm="12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5169"/>
            <a:ext cx="9144000" cy="687527"/>
          </a:xfrm>
        </p:spPr>
        <p:txBody>
          <a:bodyPr/>
          <a:lstStyle/>
          <a:p>
            <a:r>
              <a:rPr lang="en-GB" sz="2400" dirty="0"/>
              <a:t>Before returning for a boaters dinner on this stormy night.</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9457" r="278" b="144"/>
          <a:stretch/>
        </p:blipFill>
        <p:spPr>
          <a:xfrm>
            <a:off x="179512" y="692696"/>
            <a:ext cx="8784976" cy="5972714"/>
          </a:xfrm>
        </p:spPr>
      </p:pic>
    </p:spTree>
    <p:extLst>
      <p:ext uri="{BB962C8B-B14F-4D97-AF65-F5344CB8AC3E}">
        <p14:creationId xmlns:p14="http://schemas.microsoft.com/office/powerpoint/2010/main" val="1541007662"/>
      </p:ext>
    </p:extLst>
  </p:cSld>
  <p:clrMapOvr>
    <a:masterClrMapping/>
  </p:clrMapOvr>
  <p:transition spd="slow" advClick="0" advTm="12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4" y="0"/>
            <a:ext cx="9144000" cy="764704"/>
          </a:xfrm>
        </p:spPr>
        <p:txBody>
          <a:bodyPr/>
          <a:lstStyle/>
          <a:p>
            <a:r>
              <a:rPr lang="en-GB" sz="2400" dirty="0"/>
              <a:t>As usual, we depart early next morning.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62" b="10716"/>
          <a:stretch/>
        </p:blipFill>
        <p:spPr>
          <a:xfrm>
            <a:off x="179512" y="778581"/>
            <a:ext cx="8784976" cy="5892247"/>
          </a:xfrm>
        </p:spPr>
      </p:pic>
    </p:spTree>
    <p:extLst>
      <p:ext uri="{BB962C8B-B14F-4D97-AF65-F5344CB8AC3E}">
        <p14:creationId xmlns:p14="http://schemas.microsoft.com/office/powerpoint/2010/main" val="4031487322"/>
      </p:ext>
    </p:extLst>
  </p:cSld>
  <p:clrMapOvr>
    <a:masterClrMapping/>
  </p:clrMapOvr>
  <p:transition spd="slow" advClick="0" advTm="12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361040" cy="764704"/>
          </a:xfrm>
        </p:spPr>
        <p:txBody>
          <a:bodyPr/>
          <a:lstStyle/>
          <a:p>
            <a:r>
              <a:rPr lang="en-GB" sz="2400" dirty="0"/>
              <a:t>And soon reach our third spectacular aqueduct, Avon Aqueduct.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660" r="-24" b="2682"/>
          <a:stretch/>
        </p:blipFill>
        <p:spPr>
          <a:xfrm>
            <a:off x="179512" y="772356"/>
            <a:ext cx="8786935" cy="5907241"/>
          </a:xfrm>
        </p:spPr>
      </p:pic>
    </p:spTree>
    <p:extLst>
      <p:ext uri="{BB962C8B-B14F-4D97-AF65-F5344CB8AC3E}">
        <p14:creationId xmlns:p14="http://schemas.microsoft.com/office/powerpoint/2010/main" val="3399750916"/>
      </p:ext>
    </p:extLst>
  </p:cSld>
  <p:clrMapOvr>
    <a:masterClrMapping/>
  </p:clrMapOvr>
  <p:transition spd="slow" advClick="0" advTm="12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7504" y="4293096"/>
            <a:ext cx="4139952" cy="2564904"/>
          </a:xfrm>
        </p:spPr>
        <p:txBody>
          <a:bodyPr/>
          <a:lstStyle/>
          <a:p>
            <a:r>
              <a:rPr lang="en-GB" sz="2400" dirty="0"/>
              <a:t>Also nearby, this old stable block. Then comes the wry </a:t>
            </a:r>
            <a:r>
              <a:rPr lang="en-GB" sz="2400" dirty="0" err="1"/>
              <a:t>grimmace</a:t>
            </a:r>
            <a:r>
              <a:rPr lang="en-GB" sz="2400" dirty="0"/>
              <a:t> of the </a:t>
            </a:r>
            <a:r>
              <a:rPr lang="en-GB" sz="2400" dirty="0" err="1"/>
              <a:t>Laughin</a:t>
            </a:r>
            <a:r>
              <a:rPr lang="en-GB" sz="2400" dirty="0"/>
              <a:t>’ and </a:t>
            </a:r>
            <a:r>
              <a:rPr lang="en-GB" sz="2400" dirty="0" err="1"/>
              <a:t>Greetin</a:t>
            </a:r>
            <a:r>
              <a:rPr lang="en-GB" sz="2400" dirty="0"/>
              <a:t>’ bridge approaching Falkirk.</a:t>
            </a:r>
          </a:p>
        </p:txBody>
      </p:sp>
      <p:pic>
        <p:nvPicPr>
          <p:cNvPr id="9" name="Content Placeholder 8"/>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1" t="19409" r="228" b="19429"/>
          <a:stretch/>
        </p:blipFill>
        <p:spPr>
          <a:xfrm>
            <a:off x="179512" y="188640"/>
            <a:ext cx="8804690" cy="4048217"/>
          </a:xfrm>
        </p:spPr>
      </p:pic>
      <p:pic>
        <p:nvPicPr>
          <p:cNvPr id="8" name="Content Placeholder 7"/>
          <p:cNvPicPr>
            <a:picLocks noGrp="1" noChangeAspect="1"/>
          </p:cNvPicPr>
          <p:nvPr>
            <p:ph sz="half" idx="3"/>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5388" t="22637" r="30752" b="41405"/>
          <a:stretch/>
        </p:blipFill>
        <p:spPr>
          <a:xfrm>
            <a:off x="4355975" y="4403324"/>
            <a:ext cx="4592715" cy="2299816"/>
          </a:xfrm>
        </p:spPr>
      </p:pic>
    </p:spTree>
    <p:extLst>
      <p:ext uri="{BB962C8B-B14F-4D97-AF65-F5344CB8AC3E}">
        <p14:creationId xmlns:p14="http://schemas.microsoft.com/office/powerpoint/2010/main" val="2247089275"/>
      </p:ext>
    </p:extLst>
  </p:cSld>
  <p:clrMapOvr>
    <a:masterClrMapping/>
  </p:clrMapOvr>
  <p:transition spd="slow" advClick="0" advTm="12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860032" y="116632"/>
            <a:ext cx="3888432" cy="3024336"/>
          </a:xfrm>
        </p:spPr>
        <p:txBody>
          <a:bodyPr/>
          <a:lstStyle/>
          <a:p>
            <a:r>
              <a:rPr lang="en-GB" sz="2400" dirty="0"/>
              <a:t>Cavernous Falkirk tunnel comes next, lit throughout and a quality waterways experience.</a:t>
            </a:r>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2" y="3284984"/>
            <a:ext cx="4531235" cy="3398425"/>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 t="6432" r="101" b="5320"/>
          <a:stretch/>
        </p:blipFill>
        <p:spPr>
          <a:xfrm>
            <a:off x="179512" y="139055"/>
            <a:ext cx="4536504" cy="3005528"/>
          </a:xfrm>
        </p:spPr>
      </p:pic>
      <p:pic>
        <p:nvPicPr>
          <p:cNvPr id="8" name="Content Placeholder 7"/>
          <p:cNvPicPr>
            <a:picLocks noGrp="1" noChangeAspect="1"/>
          </p:cNvPicPr>
          <p:nvPr>
            <p:ph sz="half" idx="3"/>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528" t="28496" r="28107"/>
          <a:stretch/>
        </p:blipFill>
        <p:spPr>
          <a:xfrm>
            <a:off x="4932040" y="3284984"/>
            <a:ext cx="4024546" cy="3406093"/>
          </a:xfrm>
        </p:spPr>
      </p:pic>
    </p:spTree>
    <p:extLst>
      <p:ext uri="{BB962C8B-B14F-4D97-AF65-F5344CB8AC3E}">
        <p14:creationId xmlns:p14="http://schemas.microsoft.com/office/powerpoint/2010/main" val="561806968"/>
      </p:ext>
    </p:extLst>
  </p:cSld>
  <p:clrMapOvr>
    <a:masterClrMapping/>
  </p:clrMapOvr>
  <p:transition spd="slow" advClick="0" advTm="12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3928" y="188640"/>
            <a:ext cx="5220072" cy="2304256"/>
          </a:xfrm>
        </p:spPr>
        <p:txBody>
          <a:bodyPr/>
          <a:lstStyle/>
          <a:p>
            <a:r>
              <a:rPr lang="en-GB" sz="2400" dirty="0"/>
              <a:t>As, of course, is the nearby</a:t>
            </a:r>
            <a:br>
              <a:rPr lang="en-GB" sz="2400" dirty="0"/>
            </a:br>
            <a:r>
              <a:rPr lang="en-GB" sz="2400" dirty="0"/>
              <a:t>Falkirk Wheel.</a:t>
            </a:r>
            <a:br>
              <a:rPr lang="en-GB" sz="2400" dirty="0"/>
            </a:br>
            <a:br>
              <a:rPr lang="en-GB" sz="2400" dirty="0"/>
            </a:br>
            <a:r>
              <a:rPr lang="en-GB" sz="2400" dirty="0"/>
              <a:t>But it is extra tricky today as the wind is considered too strong for</a:t>
            </a:r>
            <a:br>
              <a:rPr lang="en-GB" sz="2400" dirty="0"/>
            </a:br>
            <a:r>
              <a:rPr lang="en-GB" sz="2400" dirty="0"/>
              <a:t>safe passage.</a:t>
            </a:r>
          </a:p>
        </p:txBody>
      </p:sp>
      <p:pic>
        <p:nvPicPr>
          <p:cNvPr id="8" name="Content Placeholder 7"/>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l="1" t="10053" r="-90" b="6579"/>
          <a:stretch/>
        </p:blipFill>
        <p:spPr>
          <a:xfrm>
            <a:off x="179512" y="188640"/>
            <a:ext cx="3766079" cy="2352707"/>
          </a:xfrm>
        </p:spPr>
      </p:pic>
      <p:pic>
        <p:nvPicPr>
          <p:cNvPr id="6" name="Content Placeholder 5"/>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l="3895" t="15899" r="227" b="25335"/>
          <a:stretch/>
        </p:blipFill>
        <p:spPr>
          <a:xfrm>
            <a:off x="177553" y="2707689"/>
            <a:ext cx="8788894" cy="4040225"/>
          </a:xfrm>
        </p:spPr>
      </p:pic>
    </p:spTree>
    <p:extLst>
      <p:ext uri="{BB962C8B-B14F-4D97-AF65-F5344CB8AC3E}">
        <p14:creationId xmlns:p14="http://schemas.microsoft.com/office/powerpoint/2010/main" val="800840269"/>
      </p:ext>
    </p:extLst>
  </p:cSld>
  <p:clrMapOvr>
    <a:masterClrMapping/>
  </p:clrMapOvr>
  <p:transition spd="slow" advClick="0" advTm="12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92696"/>
          </a:xfrm>
        </p:spPr>
        <p:txBody>
          <a:bodyPr/>
          <a:lstStyle/>
          <a:p>
            <a:r>
              <a:rPr lang="en-GB" sz="2400" dirty="0"/>
              <a:t>BW therefore hold us for two hours before allowing</a:t>
            </a:r>
            <a:br>
              <a:rPr lang="en-GB" sz="2400" dirty="0"/>
            </a:br>
            <a:r>
              <a:rPr lang="en-GB" sz="2400" dirty="0"/>
              <a:t> us to proceed, “as a test run for the trip boat”.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60" r="128" b="7236"/>
          <a:stretch/>
        </p:blipFill>
        <p:spPr>
          <a:xfrm>
            <a:off x="179512" y="727969"/>
            <a:ext cx="8831323" cy="5975654"/>
          </a:xfrm>
        </p:spPr>
      </p:pic>
    </p:spTree>
    <p:extLst>
      <p:ext uri="{BB962C8B-B14F-4D97-AF65-F5344CB8AC3E}">
        <p14:creationId xmlns:p14="http://schemas.microsoft.com/office/powerpoint/2010/main" val="3382329"/>
      </p:ext>
    </p:extLst>
  </p:cSld>
  <p:clrMapOvr>
    <a:masterClrMapping/>
  </p:clrMapOvr>
  <p:transition spd="slow" advClick="0" advTm="12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8520" y="23911"/>
            <a:ext cx="9361040" cy="1100833"/>
          </a:xfrm>
        </p:spPr>
        <p:txBody>
          <a:bodyPr/>
          <a:lstStyle/>
          <a:p>
            <a:r>
              <a:rPr lang="en-GB" sz="2400" dirty="0"/>
              <a:t>However round went the wheel for an exhilarating and very blowy</a:t>
            </a:r>
            <a:br>
              <a:rPr lang="en-GB" sz="2400" dirty="0"/>
            </a:br>
            <a:r>
              <a:rPr lang="en-GB" sz="2400" dirty="0"/>
              <a:t>ride to lower us down what was used to be a flight of 8 locks. </a:t>
            </a:r>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5353" t="-209" r="14023" b="1"/>
          <a:stretch/>
        </p:blipFill>
        <p:spPr>
          <a:xfrm>
            <a:off x="6156176" y="1268760"/>
            <a:ext cx="2801393" cy="2611436"/>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2863" t="-820" r="16944"/>
          <a:stretch/>
        </p:blipFill>
        <p:spPr>
          <a:xfrm>
            <a:off x="6156176" y="4040563"/>
            <a:ext cx="2827179" cy="2665782"/>
          </a:xfrm>
        </p:spPr>
      </p:pic>
      <p:pic>
        <p:nvPicPr>
          <p:cNvPr id="8" name="Content Placeholder 7"/>
          <p:cNvPicPr>
            <a:picLocks noGrp="1" noChangeAspect="1"/>
          </p:cNvPicPr>
          <p:nvPr>
            <p:ph sz="half" idx="3"/>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29" t="257" r="20812"/>
          <a:stretch/>
        </p:blipFill>
        <p:spPr>
          <a:xfrm>
            <a:off x="177554" y="1268760"/>
            <a:ext cx="5757748" cy="5437194"/>
          </a:xfrm>
        </p:spPr>
      </p:pic>
    </p:spTree>
    <p:extLst>
      <p:ext uri="{BB962C8B-B14F-4D97-AF65-F5344CB8AC3E}">
        <p14:creationId xmlns:p14="http://schemas.microsoft.com/office/powerpoint/2010/main" val="3756811680"/>
      </p:ext>
    </p:extLst>
  </p:cSld>
  <p:clrMapOvr>
    <a:masterClrMapping/>
  </p:clrMapOvr>
  <p:transition spd="slow" advClick="0" advTm="12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6473" y="1196752"/>
            <a:ext cx="2628800" cy="3888432"/>
          </a:xfrm>
        </p:spPr>
        <p:txBody>
          <a:bodyPr/>
          <a:lstStyle/>
          <a:p>
            <a:r>
              <a:rPr lang="en-GB" sz="2400" dirty="0"/>
              <a:t>And views from aboard.</a:t>
            </a:r>
            <a:br>
              <a:rPr lang="en-GB" sz="2400" dirty="0"/>
            </a:br>
            <a:br>
              <a:rPr lang="en-GB" sz="2400" dirty="0"/>
            </a:br>
            <a:br>
              <a:rPr lang="en-GB" sz="2400" dirty="0"/>
            </a:br>
            <a:r>
              <a:rPr lang="en-GB" sz="2400" dirty="0"/>
              <a:t> The Falkirk Wheel is a great design and a real asset to the</a:t>
            </a:r>
            <a:br>
              <a:rPr lang="en-GB" sz="2400" dirty="0"/>
            </a:br>
            <a:r>
              <a:rPr lang="en-GB" sz="2400" dirty="0"/>
              <a:t> canal network.</a:t>
            </a:r>
          </a:p>
        </p:txBody>
      </p:sp>
      <p:pic>
        <p:nvPicPr>
          <p:cNvPr id="7" name="Content Placeholder 6"/>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950" b="6907"/>
          <a:stretch/>
        </p:blipFill>
        <p:spPr>
          <a:xfrm>
            <a:off x="179512" y="188639"/>
            <a:ext cx="2952328" cy="2123961"/>
          </a:xfrm>
        </p:spPr>
      </p:pic>
      <p:pic>
        <p:nvPicPr>
          <p:cNvPr id="8" name="Content Placeholder 7"/>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 t="11887" r="299"/>
          <a:stretch/>
        </p:blipFill>
        <p:spPr>
          <a:xfrm>
            <a:off x="3347864" y="194313"/>
            <a:ext cx="3168352" cy="2100063"/>
          </a:xfrm>
        </p:spPr>
      </p:pic>
      <p:pic>
        <p:nvPicPr>
          <p:cNvPr id="6" name="Content Placeholder 5"/>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t="1091" r="18" b="9039"/>
          <a:stretch/>
        </p:blipFill>
        <p:spPr>
          <a:xfrm>
            <a:off x="179512" y="2474463"/>
            <a:ext cx="6336704" cy="4271823"/>
          </a:xfrm>
        </p:spPr>
      </p:pic>
    </p:spTree>
    <p:extLst>
      <p:ext uri="{BB962C8B-B14F-4D97-AF65-F5344CB8AC3E}">
        <p14:creationId xmlns:p14="http://schemas.microsoft.com/office/powerpoint/2010/main" val="2697856824"/>
      </p:ext>
    </p:extLst>
  </p:cSld>
  <p:clrMapOvr>
    <a:masterClrMapping/>
  </p:clrMapOvr>
  <p:transition spd="slow" advClick="0" advTm="12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92696"/>
          </a:xfrm>
        </p:spPr>
        <p:txBody>
          <a:bodyPr/>
          <a:lstStyle/>
          <a:p>
            <a:r>
              <a:rPr lang="en-GB" sz="2400" dirty="0"/>
              <a:t>But it was once even closer as modern redevelopment</a:t>
            </a:r>
            <a:br>
              <a:rPr lang="en-GB" sz="2400" dirty="0"/>
            </a:br>
            <a:r>
              <a:rPr lang="en-GB" sz="2400" dirty="0"/>
              <a:t>has built on the original terminal basins.</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647" r="-124" b="1808"/>
          <a:stretch/>
        </p:blipFill>
        <p:spPr>
          <a:xfrm>
            <a:off x="179512" y="764704"/>
            <a:ext cx="8795812" cy="5965794"/>
          </a:xfrm>
        </p:spPr>
      </p:pic>
    </p:spTree>
    <p:extLst>
      <p:ext uri="{BB962C8B-B14F-4D97-AF65-F5344CB8AC3E}">
        <p14:creationId xmlns:p14="http://schemas.microsoft.com/office/powerpoint/2010/main" val="1379125501"/>
      </p:ext>
    </p:extLst>
  </p:cSld>
  <p:clrMapOvr>
    <a:masterClrMapping/>
  </p:clrMapOvr>
  <p:transition spd="slow" advClick="0" advTm="12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8520" y="0"/>
            <a:ext cx="9361040" cy="548680"/>
          </a:xfrm>
        </p:spPr>
        <p:txBody>
          <a:bodyPr/>
          <a:lstStyle/>
          <a:p>
            <a:r>
              <a:rPr lang="en-GB" sz="2400" dirty="0"/>
              <a:t>We have now reached the wider, older, Forth and Clyde Canal.</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 t="4901" r="-104" b="2516"/>
          <a:stretch/>
        </p:blipFill>
        <p:spPr>
          <a:xfrm>
            <a:off x="145651" y="577049"/>
            <a:ext cx="8847429" cy="6136907"/>
          </a:xfrm>
        </p:spPr>
      </p:pic>
    </p:spTree>
    <p:extLst>
      <p:ext uri="{BB962C8B-B14F-4D97-AF65-F5344CB8AC3E}">
        <p14:creationId xmlns:p14="http://schemas.microsoft.com/office/powerpoint/2010/main" val="2779177722"/>
      </p:ext>
    </p:extLst>
  </p:cSld>
  <p:clrMapOvr>
    <a:masterClrMapping/>
  </p:clrMapOvr>
  <p:transition spd="slow" advClick="0" advTm="12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361040" cy="692696"/>
          </a:xfrm>
        </p:spPr>
        <p:txBody>
          <a:bodyPr/>
          <a:lstStyle/>
          <a:p>
            <a:r>
              <a:rPr lang="en-GB" sz="2400" dirty="0"/>
              <a:t>But the MM’s of the millennium restoration continue to abound.</a:t>
            </a:r>
            <a:br>
              <a:rPr lang="en-GB" sz="2400" dirty="0"/>
            </a:br>
            <a:r>
              <a:rPr lang="en-GB" sz="2400" dirty="0"/>
              <a:t>This bridge, carrying the A80 road, cost £2 million.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27" r="79" b="5963"/>
          <a:stretch/>
        </p:blipFill>
        <p:spPr>
          <a:xfrm>
            <a:off x="179512" y="764704"/>
            <a:ext cx="8778058" cy="5956916"/>
          </a:xfrm>
        </p:spPr>
      </p:pic>
    </p:spTree>
    <p:extLst>
      <p:ext uri="{BB962C8B-B14F-4D97-AF65-F5344CB8AC3E}">
        <p14:creationId xmlns:p14="http://schemas.microsoft.com/office/powerpoint/2010/main" val="3219153208"/>
      </p:ext>
    </p:extLst>
  </p:cSld>
  <p:clrMapOvr>
    <a:masterClrMapping/>
  </p:clrMapOvr>
  <p:transition spd="slow" advClick="0" advTm="12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lstStyle/>
          <a:p>
            <a:r>
              <a:rPr lang="en-GB" sz="2400" dirty="0"/>
              <a:t>Boats are compelled to book a passage along this canal as all bridges and locks are operated by British Waterways staff.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1888" r="6735" b="5551"/>
          <a:stretch/>
        </p:blipFill>
        <p:spPr>
          <a:xfrm>
            <a:off x="179513" y="905522"/>
            <a:ext cx="8760302" cy="5816190"/>
          </a:xfrm>
        </p:spPr>
      </p:pic>
    </p:spTree>
    <p:extLst>
      <p:ext uri="{BB962C8B-B14F-4D97-AF65-F5344CB8AC3E}">
        <p14:creationId xmlns:p14="http://schemas.microsoft.com/office/powerpoint/2010/main" val="867404607"/>
      </p:ext>
    </p:extLst>
  </p:cSld>
  <p:clrMapOvr>
    <a:masterClrMapping/>
  </p:clrMapOvr>
  <p:transition spd="slow" advClick="0" advTm="12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lstStyle/>
          <a:p>
            <a:r>
              <a:rPr lang="en-GB" sz="2400" dirty="0"/>
              <a:t>Not that there are actually that many boats about. We are probably the only boat travelling in this direction today!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886" r="20" b="6616"/>
          <a:stretch/>
        </p:blipFill>
        <p:spPr>
          <a:xfrm>
            <a:off x="179512" y="772357"/>
            <a:ext cx="8769180" cy="5953216"/>
          </a:xfrm>
        </p:spPr>
      </p:pic>
    </p:spTree>
    <p:extLst>
      <p:ext uri="{BB962C8B-B14F-4D97-AF65-F5344CB8AC3E}">
        <p14:creationId xmlns:p14="http://schemas.microsoft.com/office/powerpoint/2010/main" val="3777247564"/>
      </p:ext>
    </p:extLst>
  </p:cSld>
  <p:clrMapOvr>
    <a:masterClrMapping/>
  </p:clrMapOvr>
  <p:transition spd="slow" advClick="0" advTm="12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22451"/>
            <a:ext cx="9217024" cy="715148"/>
          </a:xfrm>
        </p:spPr>
        <p:txBody>
          <a:bodyPr/>
          <a:lstStyle/>
          <a:p>
            <a:r>
              <a:rPr lang="en-GB" sz="2400" dirty="0"/>
              <a:t>This is the remote </a:t>
            </a:r>
            <a:r>
              <a:rPr lang="en-GB" sz="2400" dirty="0" err="1"/>
              <a:t>Dullatur</a:t>
            </a:r>
            <a:r>
              <a:rPr lang="en-GB" sz="2400" dirty="0"/>
              <a:t> Bog section,</a:t>
            </a:r>
            <a:br>
              <a:rPr lang="en-GB" sz="2400" dirty="0"/>
            </a:br>
            <a:r>
              <a:rPr lang="en-GB" sz="2400" dirty="0"/>
              <a:t>tricky to build in the 1770’s.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868" r="-84" b="5384"/>
          <a:stretch/>
        </p:blipFill>
        <p:spPr>
          <a:xfrm>
            <a:off x="179511" y="763480"/>
            <a:ext cx="8778058" cy="5903650"/>
          </a:xfrm>
        </p:spPr>
      </p:pic>
    </p:spTree>
    <p:extLst>
      <p:ext uri="{BB962C8B-B14F-4D97-AF65-F5344CB8AC3E}">
        <p14:creationId xmlns:p14="http://schemas.microsoft.com/office/powerpoint/2010/main" val="3565062112"/>
      </p:ext>
    </p:extLst>
  </p:cSld>
  <p:clrMapOvr>
    <a:masterClrMapping/>
  </p:clrMapOvr>
  <p:transition spd="slow" advClick="0" advTm="12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20072" y="0"/>
            <a:ext cx="3923928" cy="2276872"/>
          </a:xfrm>
        </p:spPr>
        <p:txBody>
          <a:bodyPr/>
          <a:lstStyle/>
          <a:p>
            <a:r>
              <a:rPr lang="en-GB" sz="2400" dirty="0"/>
              <a:t>Twinges of autumn too on the canal bends near </a:t>
            </a:r>
            <a:r>
              <a:rPr lang="en-GB" sz="2400" dirty="0" err="1"/>
              <a:t>Auchinstarry</a:t>
            </a:r>
            <a:r>
              <a:rPr lang="en-GB" sz="2400" dirty="0"/>
              <a:t>.</a:t>
            </a:r>
          </a:p>
        </p:txBody>
      </p:sp>
      <p:pic>
        <p:nvPicPr>
          <p:cNvPr id="9" name="Content Placeholder 8"/>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832" r="-446" b="26049"/>
          <a:stretch/>
        </p:blipFill>
        <p:spPr>
          <a:xfrm>
            <a:off x="179512" y="188640"/>
            <a:ext cx="4968552" cy="2007694"/>
          </a:xfrm>
        </p:spPr>
      </p:pic>
      <p:pic>
        <p:nvPicPr>
          <p:cNvPr id="8" name="Content Placeholder 7"/>
          <p:cNvPicPr>
            <a:picLocks noGrp="1" noChangeAspect="1"/>
          </p:cNvPicPr>
          <p:nvPr>
            <p:ph sz="half" idx="3"/>
          </p:nvPr>
        </p:nvPicPr>
        <p:blipFill rotWithShape="1">
          <a:blip r:embed="rId3" cstate="print">
            <a:extLst>
              <a:ext uri="{28A0092B-C50C-407E-A947-70E740481C1C}">
                <a14:useLocalDpi xmlns:a14="http://schemas.microsoft.com/office/drawing/2010/main" val="0"/>
              </a:ext>
            </a:extLst>
          </a:blip>
          <a:srcRect t="15915" r="6" b="17844"/>
          <a:stretch/>
        </p:blipFill>
        <p:spPr>
          <a:xfrm>
            <a:off x="179512" y="2348880"/>
            <a:ext cx="8747478" cy="4346116"/>
          </a:xfrm>
        </p:spPr>
      </p:pic>
    </p:spTree>
    <p:extLst>
      <p:ext uri="{BB962C8B-B14F-4D97-AF65-F5344CB8AC3E}">
        <p14:creationId xmlns:p14="http://schemas.microsoft.com/office/powerpoint/2010/main" val="1334588046"/>
      </p:ext>
    </p:extLst>
  </p:cSld>
  <p:clrMapOvr>
    <a:masterClrMapping/>
  </p:clrMapOvr>
  <p:transition spd="slow" advClick="0" advTm="12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71736"/>
          </a:xfrm>
        </p:spPr>
        <p:txBody>
          <a:bodyPr/>
          <a:lstStyle/>
          <a:p>
            <a:r>
              <a:rPr lang="en-GB" sz="2400" dirty="0"/>
              <a:t>And so to Kirkintilloch, where we moor for the night.</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139" r="42"/>
          <a:stretch/>
        </p:blipFill>
        <p:spPr>
          <a:xfrm>
            <a:off x="179512" y="727969"/>
            <a:ext cx="8804690" cy="6002536"/>
          </a:xfrm>
        </p:spPr>
      </p:pic>
    </p:spTree>
    <p:extLst>
      <p:ext uri="{BB962C8B-B14F-4D97-AF65-F5344CB8AC3E}">
        <p14:creationId xmlns:p14="http://schemas.microsoft.com/office/powerpoint/2010/main" val="172729755"/>
      </p:ext>
    </p:extLst>
  </p:cSld>
  <p:clrMapOvr>
    <a:masterClrMapping/>
  </p:clrMapOvr>
  <p:transition spd="slow" advClick="0" advTm="12000"/>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2120" y="836712"/>
            <a:ext cx="3384376" cy="4896544"/>
          </a:xfrm>
        </p:spPr>
        <p:txBody>
          <a:bodyPr/>
          <a:lstStyle/>
          <a:p>
            <a:r>
              <a:rPr lang="en-GB" sz="2400" dirty="0"/>
              <a:t>Clyde Puffers are the legendary boats of these parts as they could travel both canal and coastal waters.</a:t>
            </a:r>
            <a:br>
              <a:rPr lang="en-GB" sz="2400" dirty="0"/>
            </a:br>
            <a:br>
              <a:rPr lang="en-GB" sz="2400" dirty="0"/>
            </a:br>
            <a:br>
              <a:rPr lang="en-GB" sz="2400" dirty="0"/>
            </a:br>
            <a:r>
              <a:rPr lang="en-GB" sz="2400" dirty="0"/>
              <a:t>And here we occupy the traditional Puffer mooring in Kirkintilloch!</a:t>
            </a:r>
            <a:br>
              <a:rPr lang="en-GB" sz="2400" dirty="0"/>
            </a:br>
            <a:endParaRPr lang="en-GB" sz="2400" dirty="0"/>
          </a:p>
        </p:txBody>
      </p:sp>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28687" t="24035" r="5306" b="26576"/>
          <a:stretch/>
        </p:blipFill>
        <p:spPr>
          <a:xfrm>
            <a:off x="179512" y="3675356"/>
            <a:ext cx="5431175" cy="3047822"/>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5040" t="8977" r="15513" b="35361"/>
          <a:stretch/>
        </p:blipFill>
        <p:spPr>
          <a:xfrm>
            <a:off x="179512" y="204186"/>
            <a:ext cx="5400600" cy="3246423"/>
          </a:xfrm>
        </p:spPr>
      </p:pic>
    </p:spTree>
    <p:extLst>
      <p:ext uri="{BB962C8B-B14F-4D97-AF65-F5344CB8AC3E}">
        <p14:creationId xmlns:p14="http://schemas.microsoft.com/office/powerpoint/2010/main" val="3609599005"/>
      </p:ext>
    </p:extLst>
  </p:cSld>
  <p:clrMapOvr>
    <a:masterClrMapping/>
  </p:clrMapOvr>
  <p:transition spd="slow" advClick="0" advTm="14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6712"/>
          </a:xfrm>
        </p:spPr>
        <p:txBody>
          <a:bodyPr/>
          <a:lstStyle/>
          <a:p>
            <a:r>
              <a:rPr lang="en-GB" sz="2400" dirty="0"/>
              <a:t>Another early start sees us passing this converted</a:t>
            </a:r>
            <a:br>
              <a:rPr lang="en-GB" sz="2400" dirty="0"/>
            </a:br>
            <a:r>
              <a:rPr lang="en-GB" sz="2400" dirty="0"/>
              <a:t>stable block in the gloom of dawn. </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42" r="140" b="4870"/>
          <a:stretch/>
        </p:blipFill>
        <p:spPr>
          <a:xfrm>
            <a:off x="179512" y="836712"/>
            <a:ext cx="8786936" cy="5885895"/>
          </a:xfrm>
        </p:spPr>
      </p:pic>
    </p:spTree>
    <p:extLst>
      <p:ext uri="{BB962C8B-B14F-4D97-AF65-F5344CB8AC3E}">
        <p14:creationId xmlns:p14="http://schemas.microsoft.com/office/powerpoint/2010/main" val="3793532716"/>
      </p:ext>
    </p:extLst>
  </p:cSld>
  <p:clrMapOvr>
    <a:masterClrMapping/>
  </p:clrMapOvr>
  <p:transition spd="slow" advClick="0" advTm="12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512" y="0"/>
            <a:ext cx="9217024" cy="743744"/>
          </a:xfrm>
        </p:spPr>
        <p:txBody>
          <a:bodyPr/>
          <a:lstStyle/>
          <a:p>
            <a:r>
              <a:rPr lang="en-GB" sz="2400" dirty="0"/>
              <a:t>But things soon brightened up as we enjoy an unexpectedly rural run into Glasgow, these pylons are near </a:t>
            </a:r>
            <a:r>
              <a:rPr lang="en-GB" sz="2400" dirty="0" err="1"/>
              <a:t>Stockingfield</a:t>
            </a:r>
            <a:r>
              <a:rPr lang="en-GB" sz="2400" dirty="0"/>
              <a:t> Junction.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743" r="92" b="7923"/>
          <a:stretch/>
        </p:blipFill>
        <p:spPr>
          <a:xfrm>
            <a:off x="179512" y="836712"/>
            <a:ext cx="8795812" cy="5832630"/>
          </a:xfrm>
        </p:spPr>
      </p:pic>
    </p:spTree>
    <p:extLst>
      <p:ext uri="{BB962C8B-B14F-4D97-AF65-F5344CB8AC3E}">
        <p14:creationId xmlns:p14="http://schemas.microsoft.com/office/powerpoint/2010/main" val="1147822244"/>
      </p:ext>
    </p:extLst>
  </p:cSld>
  <p:clrMapOvr>
    <a:masterClrMapping/>
  </p:clrMapOvr>
  <p:transition spd="slow" advClick="0" advTm="12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lstStyle/>
          <a:p>
            <a:r>
              <a:rPr lang="en-GB" sz="2400" dirty="0"/>
              <a:t>So this is now Edinburgh’s canal terminus.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493" r="-22" b="7258"/>
          <a:stretch/>
        </p:blipFill>
        <p:spPr>
          <a:xfrm>
            <a:off x="179512" y="719091"/>
            <a:ext cx="8786935" cy="6012156"/>
          </a:xfrm>
        </p:spPr>
      </p:pic>
    </p:spTree>
    <p:extLst>
      <p:ext uri="{BB962C8B-B14F-4D97-AF65-F5344CB8AC3E}">
        <p14:creationId xmlns:p14="http://schemas.microsoft.com/office/powerpoint/2010/main" val="1893428800"/>
      </p:ext>
    </p:extLst>
  </p:cSld>
  <p:clrMapOvr>
    <a:masterClrMapping/>
  </p:clrMapOvr>
  <p:transition spd="slow" advClick="0" advTm="12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5168"/>
            <a:ext cx="9108504" cy="831543"/>
          </a:xfrm>
        </p:spPr>
        <p:txBody>
          <a:bodyPr/>
          <a:lstStyle/>
          <a:p>
            <a:r>
              <a:rPr lang="en-GB" sz="2400" dirty="0"/>
              <a:t>And from this junction an elevated two mile branch leads to</a:t>
            </a:r>
            <a:br>
              <a:rPr lang="en-GB" sz="2400" dirty="0"/>
            </a:br>
            <a:r>
              <a:rPr lang="en-GB" sz="2400" dirty="0"/>
              <a:t>central Glasgow, seen here from the towpath railings.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38" b="14101"/>
          <a:stretch/>
        </p:blipFill>
        <p:spPr>
          <a:xfrm>
            <a:off x="179512" y="980727"/>
            <a:ext cx="8795812" cy="5668647"/>
          </a:xfrm>
        </p:spPr>
      </p:pic>
    </p:spTree>
    <p:extLst>
      <p:ext uri="{BB962C8B-B14F-4D97-AF65-F5344CB8AC3E}">
        <p14:creationId xmlns:p14="http://schemas.microsoft.com/office/powerpoint/2010/main" val="283489010"/>
      </p:ext>
    </p:extLst>
  </p:cSld>
  <p:clrMapOvr>
    <a:masterClrMapping/>
  </p:clrMapOvr>
  <p:transition spd="slow" advClick="0" advTm="12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GB" sz="2400" dirty="0"/>
              <a:t>The current Glasgow terminus is at </a:t>
            </a:r>
            <a:r>
              <a:rPr lang="en-GB" sz="2400" dirty="0" err="1"/>
              <a:t>Spiers</a:t>
            </a:r>
            <a:r>
              <a:rPr lang="en-GB" sz="2400" dirty="0"/>
              <a:t> Wharf,</a:t>
            </a:r>
            <a:br>
              <a:rPr lang="en-GB" sz="2400" dirty="0"/>
            </a:br>
            <a:r>
              <a:rPr lang="en-GB" sz="2400" dirty="0"/>
              <a:t>an immaculate restoration but once again devoid of boats.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37" r="-162" b="8343"/>
          <a:stretch/>
        </p:blipFill>
        <p:spPr>
          <a:xfrm>
            <a:off x="179512" y="796734"/>
            <a:ext cx="8784976" cy="5875573"/>
          </a:xfrm>
        </p:spPr>
      </p:pic>
    </p:spTree>
    <p:extLst>
      <p:ext uri="{BB962C8B-B14F-4D97-AF65-F5344CB8AC3E}">
        <p14:creationId xmlns:p14="http://schemas.microsoft.com/office/powerpoint/2010/main" val="771075778"/>
      </p:ext>
    </p:extLst>
  </p:cSld>
  <p:clrMapOvr>
    <a:masterClrMapping/>
  </p:clrMapOvr>
  <p:transition spd="slow" advClick="0" advTm="12000"/>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16632"/>
            <a:ext cx="9144000" cy="1268760"/>
          </a:xfrm>
        </p:spPr>
        <p:txBody>
          <a:bodyPr/>
          <a:lstStyle/>
          <a:p>
            <a:r>
              <a:rPr lang="en-GB" sz="2400" dirty="0"/>
              <a:t>Yet £5.6 million has recently been spent on an extension to even more moorings right beside the M8 motorway!</a:t>
            </a:r>
          </a:p>
        </p:txBody>
      </p:sp>
      <p:pic>
        <p:nvPicPr>
          <p:cNvPr id="4" name="Content Placeholder 3"/>
          <p:cNvPicPr>
            <a:picLocks noGrp="1" noChangeAspect="1"/>
          </p:cNvPicPr>
          <p:nvPr>
            <p:ph sz="half"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777" t="-131" r="443" b="5527"/>
          <a:stretch/>
        </p:blipFill>
        <p:spPr>
          <a:xfrm>
            <a:off x="179512" y="1556792"/>
            <a:ext cx="3504721" cy="4710843"/>
          </a:xfrm>
        </p:spPr>
      </p:pic>
      <p:pic>
        <p:nvPicPr>
          <p:cNvPr id="7" name="Content Placeholder 6"/>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12286" t="160" r="4430" b="-2"/>
          <a:stretch/>
        </p:blipFill>
        <p:spPr>
          <a:xfrm>
            <a:off x="3852527" y="1571348"/>
            <a:ext cx="5189675" cy="4665964"/>
          </a:xfrm>
        </p:spPr>
      </p:pic>
    </p:spTree>
    <p:extLst>
      <p:ext uri="{BB962C8B-B14F-4D97-AF65-F5344CB8AC3E}">
        <p14:creationId xmlns:p14="http://schemas.microsoft.com/office/powerpoint/2010/main" val="256882642"/>
      </p:ext>
    </p:extLst>
  </p:cSld>
  <p:clrMapOvr>
    <a:masterClrMapping/>
  </p:clrMapOvr>
  <p:transition spd="slow" advClick="0" advTm="12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8520" y="0"/>
            <a:ext cx="9361040" cy="764704"/>
          </a:xfrm>
        </p:spPr>
        <p:txBody>
          <a:bodyPr/>
          <a:lstStyle/>
          <a:p>
            <a:r>
              <a:rPr lang="en-GB" sz="2400" dirty="0"/>
              <a:t>The object is to try and restore back to here, the derelict canal basins at Port Dundas. Note the tree mural on the far left factory.</a:t>
            </a:r>
          </a:p>
        </p:txBody>
      </p:sp>
      <p:pic>
        <p:nvPicPr>
          <p:cNvPr id="5" name="Content Placeholder 4"/>
          <p:cNvPicPr>
            <a:picLocks noGrp="1" noChangeAspect="1"/>
          </p:cNvPicPr>
          <p:nvPr>
            <p:ph sz="quarter"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3746" t="4703" r="3991" b="22264"/>
          <a:stretch/>
        </p:blipFill>
        <p:spPr>
          <a:xfrm>
            <a:off x="179513" y="852256"/>
            <a:ext cx="8751424" cy="5826949"/>
          </a:xfrm>
        </p:spPr>
      </p:pic>
    </p:spTree>
    <p:extLst>
      <p:ext uri="{BB962C8B-B14F-4D97-AF65-F5344CB8AC3E}">
        <p14:creationId xmlns:p14="http://schemas.microsoft.com/office/powerpoint/2010/main" val="751082661"/>
      </p:ext>
    </p:extLst>
  </p:cSld>
  <p:clrMapOvr>
    <a:masterClrMapping/>
  </p:clrMapOvr>
  <p:transition spd="slow" advClick="0" advTm="14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80512" cy="476672"/>
          </a:xfrm>
        </p:spPr>
        <p:txBody>
          <a:bodyPr/>
          <a:lstStyle/>
          <a:p>
            <a:r>
              <a:rPr lang="en-GB" sz="2400" dirty="0"/>
              <a:t>It’s us celebrating arrival in Glasgow!</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95" r="-36" b="4643"/>
          <a:stretch/>
        </p:blipFill>
        <p:spPr>
          <a:xfrm>
            <a:off x="179512" y="476672"/>
            <a:ext cx="8769179" cy="6249880"/>
          </a:xfrm>
        </p:spPr>
      </p:pic>
    </p:spTree>
    <p:extLst>
      <p:ext uri="{BB962C8B-B14F-4D97-AF65-F5344CB8AC3E}">
        <p14:creationId xmlns:p14="http://schemas.microsoft.com/office/powerpoint/2010/main" val="436681494"/>
      </p:ext>
    </p:extLst>
  </p:cSld>
  <p:clrMapOvr>
    <a:masterClrMapping/>
  </p:clrMapOvr>
  <p:transition spd="slow" advClick="0" advTm="12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217024" cy="836712"/>
          </a:xfrm>
        </p:spPr>
        <p:txBody>
          <a:bodyPr/>
          <a:lstStyle/>
          <a:p>
            <a:r>
              <a:rPr lang="en-GB" sz="2400" dirty="0"/>
              <a:t>But our objective remains the River Clyde so we return to </a:t>
            </a:r>
            <a:r>
              <a:rPr lang="en-GB" sz="2400" dirty="0" err="1"/>
              <a:t>Stockingfield</a:t>
            </a:r>
            <a:r>
              <a:rPr lang="en-GB" sz="2400" dirty="0"/>
              <a:t> Junction then Maryhill Locks, where life is complex.</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984" r="-102" b="6181"/>
          <a:stretch/>
        </p:blipFill>
        <p:spPr>
          <a:xfrm>
            <a:off x="179512" y="908720"/>
            <a:ext cx="8822445" cy="5805996"/>
          </a:xfrm>
        </p:spPr>
      </p:pic>
    </p:spTree>
    <p:extLst>
      <p:ext uri="{BB962C8B-B14F-4D97-AF65-F5344CB8AC3E}">
        <p14:creationId xmlns:p14="http://schemas.microsoft.com/office/powerpoint/2010/main" val="2514273253"/>
      </p:ext>
    </p:extLst>
  </p:cSld>
  <p:clrMapOvr>
    <a:masterClrMapping/>
  </p:clrMapOvr>
  <p:transition spd="slow" advClick="0" advTm="12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217024" cy="692696"/>
          </a:xfrm>
        </p:spPr>
        <p:txBody>
          <a:bodyPr/>
          <a:lstStyle/>
          <a:p>
            <a:r>
              <a:rPr lang="en-GB" sz="2400" dirty="0"/>
              <a:t>Today is Wednesday but Waterways Control have stated that we cannot descend until Friday as other boats are booked.</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3733" t="907" r="7" b="19732"/>
          <a:stretch/>
        </p:blipFill>
        <p:spPr>
          <a:xfrm>
            <a:off x="251520" y="763480"/>
            <a:ext cx="8652783" cy="5970815"/>
          </a:xfrm>
        </p:spPr>
      </p:pic>
    </p:spTree>
    <p:extLst>
      <p:ext uri="{BB962C8B-B14F-4D97-AF65-F5344CB8AC3E}">
        <p14:creationId xmlns:p14="http://schemas.microsoft.com/office/powerpoint/2010/main" val="2246475286"/>
      </p:ext>
    </p:extLst>
  </p:cSld>
  <p:clrMapOvr>
    <a:masterClrMapping/>
  </p:clrMapOvr>
  <p:transition spd="slow" advClick="0" advTm="1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190370" cy="792088"/>
          </a:xfrm>
        </p:spPr>
        <p:txBody>
          <a:bodyPr/>
          <a:lstStyle/>
          <a:p>
            <a:r>
              <a:rPr lang="en-GB" sz="2400" dirty="0"/>
              <a:t>We therefore arrive at the usual descending time but turn and tell the BW locking gang we intended to moor up and walk the canal.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515" r="162"/>
          <a:stretch/>
        </p:blipFill>
        <p:spPr>
          <a:xfrm>
            <a:off x="323528" y="836712"/>
            <a:ext cx="8424936" cy="5853305"/>
          </a:xfrm>
        </p:spPr>
      </p:pic>
    </p:spTree>
    <p:extLst>
      <p:ext uri="{BB962C8B-B14F-4D97-AF65-F5344CB8AC3E}">
        <p14:creationId xmlns:p14="http://schemas.microsoft.com/office/powerpoint/2010/main" val="3651892632"/>
      </p:ext>
    </p:extLst>
  </p:cSld>
  <p:clrMapOvr>
    <a:masterClrMapping/>
  </p:clrMapOvr>
  <p:transition spd="slow" advClick="0" advTm="12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361040" cy="836712"/>
          </a:xfrm>
        </p:spPr>
        <p:txBody>
          <a:bodyPr/>
          <a:lstStyle/>
          <a:p>
            <a:r>
              <a:rPr lang="en-GB" sz="2400" dirty="0"/>
              <a:t>Whilst turning the local BW men took matters into their own hands had our “no” decision reversed and locked us down with </a:t>
            </a:r>
            <a:r>
              <a:rPr lang="en-GB" sz="2400" dirty="0" err="1"/>
              <a:t>Dungraftin</a:t>
            </a:r>
            <a:endParaRPr lang="en-GB" sz="24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2726" r="139" b="9565"/>
          <a:stretch/>
        </p:blipFill>
        <p:spPr>
          <a:xfrm>
            <a:off x="179512" y="908720"/>
            <a:ext cx="8786935" cy="5788240"/>
          </a:xfrm>
        </p:spPr>
      </p:pic>
    </p:spTree>
    <p:extLst>
      <p:ext uri="{BB962C8B-B14F-4D97-AF65-F5344CB8AC3E}">
        <p14:creationId xmlns:p14="http://schemas.microsoft.com/office/powerpoint/2010/main" val="2902302530"/>
      </p:ext>
    </p:extLst>
  </p:cSld>
  <p:clrMapOvr>
    <a:masterClrMapping/>
  </p:clrMapOvr>
  <p:transition spd="slow" advClick="0" advTm="12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76" y="3789040"/>
            <a:ext cx="3240360" cy="2952328"/>
          </a:xfrm>
        </p:spPr>
        <p:txBody>
          <a:bodyPr/>
          <a:lstStyle/>
          <a:p>
            <a:r>
              <a:rPr lang="en-GB" sz="2400" dirty="0"/>
              <a:t>As the locking team, usually 3 but today 4, lock us down the Maryhill flight on</a:t>
            </a:r>
            <a:br>
              <a:rPr lang="en-GB" sz="2400" dirty="0"/>
            </a:br>
            <a:r>
              <a:rPr lang="en-GB" sz="2400" dirty="0"/>
              <a:t>what might actually </a:t>
            </a:r>
            <a:br>
              <a:rPr lang="en-GB" sz="2400" dirty="0"/>
            </a:br>
            <a:r>
              <a:rPr lang="en-GB" sz="2400" dirty="0"/>
              <a:t>be the only downhill passage of the week!  </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8281" t="-35" r="8632" b="11177"/>
          <a:stretch/>
        </p:blipFill>
        <p:spPr>
          <a:xfrm>
            <a:off x="179512" y="116631"/>
            <a:ext cx="4436876" cy="3558723"/>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5145" t="12053" r="4423" b="27324"/>
          <a:stretch/>
        </p:blipFill>
        <p:spPr>
          <a:xfrm>
            <a:off x="3373514" y="3870664"/>
            <a:ext cx="5585041" cy="2808064"/>
          </a:xfrm>
        </p:spPr>
      </p:pic>
      <p:pic>
        <p:nvPicPr>
          <p:cNvPr id="10" name="Content Placeholder 9"/>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t="35" r="10908"/>
          <a:stretch/>
        </p:blipFill>
        <p:spPr>
          <a:xfrm>
            <a:off x="4788024" y="116632"/>
            <a:ext cx="4239582" cy="3567776"/>
          </a:xfrm>
        </p:spPr>
      </p:pic>
    </p:spTree>
    <p:extLst>
      <p:ext uri="{BB962C8B-B14F-4D97-AF65-F5344CB8AC3E}">
        <p14:creationId xmlns:p14="http://schemas.microsoft.com/office/powerpoint/2010/main" val="3561756955"/>
      </p:ext>
    </p:extLst>
  </p:cSld>
  <p:clrMapOvr>
    <a:masterClrMapping/>
  </p:clrMapOvr>
  <p:transition spd="slow" advClick="0" advTm="14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361040" cy="692696"/>
          </a:xfrm>
        </p:spPr>
        <p:txBody>
          <a:bodyPr/>
          <a:lstStyle/>
          <a:p>
            <a:r>
              <a:rPr lang="en-GB" sz="2400" dirty="0"/>
              <a:t>As we set off aboard the 62ft </a:t>
            </a:r>
            <a:r>
              <a:rPr lang="en-GB" sz="2400" dirty="0" err="1"/>
              <a:t>narrowboat</a:t>
            </a:r>
            <a:r>
              <a:rPr lang="en-GB" sz="2400" dirty="0"/>
              <a:t> Suzanne Marie,</a:t>
            </a:r>
            <a:br>
              <a:rPr lang="en-GB" sz="2400" dirty="0"/>
            </a:br>
            <a:r>
              <a:rPr lang="en-GB" sz="2400" dirty="0"/>
              <a:t>to travel the Scottish lowland canals to the River Clyde.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200" r="220" b="6250"/>
          <a:stretch/>
        </p:blipFill>
        <p:spPr>
          <a:xfrm>
            <a:off x="179512" y="764704"/>
            <a:ext cx="8751424" cy="5956415"/>
          </a:xfrm>
        </p:spPr>
      </p:pic>
    </p:spTree>
    <p:extLst>
      <p:ext uri="{BB962C8B-B14F-4D97-AF65-F5344CB8AC3E}">
        <p14:creationId xmlns:p14="http://schemas.microsoft.com/office/powerpoint/2010/main" val="3400463500"/>
      </p:ext>
    </p:extLst>
  </p:cSld>
  <p:clrMapOvr>
    <a:masterClrMapping/>
  </p:clrMapOvr>
  <p:transition spd="slow" advClick="0" advTm="12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512" y="-6669"/>
            <a:ext cx="9217024" cy="555349"/>
          </a:xfrm>
        </p:spPr>
        <p:txBody>
          <a:bodyPr/>
          <a:lstStyle/>
          <a:p>
            <a:r>
              <a:rPr lang="en-GB" sz="2400" dirty="0"/>
              <a:t>The gasometers of </a:t>
            </a:r>
            <a:r>
              <a:rPr lang="en-GB" sz="2400" dirty="0" err="1"/>
              <a:t>Kelvindale</a:t>
            </a:r>
            <a:r>
              <a:rPr lang="en-GB" sz="2400" dirty="0"/>
              <a:t> pass by heading for Temple Locks.</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369" r="119"/>
          <a:stretch/>
        </p:blipFill>
        <p:spPr>
          <a:xfrm>
            <a:off x="179512" y="620688"/>
            <a:ext cx="8760302" cy="6118695"/>
          </a:xfrm>
        </p:spPr>
      </p:pic>
    </p:spTree>
    <p:extLst>
      <p:ext uri="{BB962C8B-B14F-4D97-AF65-F5344CB8AC3E}">
        <p14:creationId xmlns:p14="http://schemas.microsoft.com/office/powerpoint/2010/main" val="3230235412"/>
      </p:ext>
    </p:extLst>
  </p:cSld>
  <p:clrMapOvr>
    <a:masterClrMapping/>
  </p:clrMapOvr>
  <p:transition spd="slow" advClick="0" advTm="12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GB" sz="2400" dirty="0"/>
              <a:t>This 9 mile passage to Bowling Basin has 19 locks and the Suzanne Marie is a tight fit. Care is required at all times. </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843" r="-52"/>
          <a:stretch/>
        </p:blipFill>
        <p:spPr>
          <a:xfrm>
            <a:off x="467544" y="836712"/>
            <a:ext cx="8136904" cy="5926183"/>
          </a:xfrm>
        </p:spPr>
      </p:pic>
    </p:spTree>
    <p:extLst>
      <p:ext uri="{BB962C8B-B14F-4D97-AF65-F5344CB8AC3E}">
        <p14:creationId xmlns:p14="http://schemas.microsoft.com/office/powerpoint/2010/main" val="3218382061"/>
      </p:ext>
    </p:extLst>
  </p:cSld>
  <p:clrMapOvr>
    <a:masterClrMapping/>
  </p:clrMapOvr>
  <p:transition spd="slow" advClick="0" advTm="12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16216" y="188640"/>
            <a:ext cx="2520280" cy="2016224"/>
          </a:xfrm>
        </p:spPr>
        <p:txBody>
          <a:bodyPr/>
          <a:lstStyle/>
          <a:p>
            <a:r>
              <a:rPr lang="en-GB" sz="2400" dirty="0"/>
              <a:t>After Lock 27 both locking and boating crews take a break. </a:t>
            </a:r>
          </a:p>
        </p:txBody>
      </p:sp>
      <p:pic>
        <p:nvPicPr>
          <p:cNvPr id="8" name="Content Placeholder 7"/>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2164" r="202" b="35915"/>
          <a:stretch/>
        </p:blipFill>
        <p:spPr>
          <a:xfrm>
            <a:off x="179512" y="116632"/>
            <a:ext cx="6192688" cy="2416343"/>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 t="12863" r="124" b="16089"/>
          <a:stretch/>
        </p:blipFill>
        <p:spPr>
          <a:xfrm>
            <a:off x="683568" y="2677984"/>
            <a:ext cx="7560840" cy="4033782"/>
          </a:xfrm>
        </p:spPr>
      </p:pic>
    </p:spTree>
    <p:extLst>
      <p:ext uri="{BB962C8B-B14F-4D97-AF65-F5344CB8AC3E}">
        <p14:creationId xmlns:p14="http://schemas.microsoft.com/office/powerpoint/2010/main" val="388369472"/>
      </p:ext>
    </p:extLst>
  </p:cSld>
  <p:clrMapOvr>
    <a:masterClrMapping/>
  </p:clrMapOvr>
  <p:transition spd="slow" advClick="0" advTm="12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92696"/>
          </a:xfrm>
        </p:spPr>
        <p:txBody>
          <a:bodyPr/>
          <a:lstStyle/>
          <a:p>
            <a:r>
              <a:rPr lang="en-GB" sz="2400" dirty="0"/>
              <a:t>The 5 </a:t>
            </a:r>
            <a:r>
              <a:rPr lang="en-GB" sz="2400" dirty="0" err="1"/>
              <a:t>Clobberhill</a:t>
            </a:r>
            <a:r>
              <a:rPr lang="en-GB" sz="2400" dirty="0"/>
              <a:t> locks are next, slow to empty</a:t>
            </a:r>
            <a:br>
              <a:rPr lang="en-GB" sz="2400" dirty="0"/>
            </a:br>
            <a:r>
              <a:rPr lang="en-GB" sz="2400" dirty="0"/>
              <a:t>with this much water pouring over the top!</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2339" r="-148" b="173"/>
          <a:stretch/>
        </p:blipFill>
        <p:spPr>
          <a:xfrm>
            <a:off x="467544" y="764704"/>
            <a:ext cx="8208912" cy="5993265"/>
          </a:xfrm>
        </p:spPr>
      </p:pic>
    </p:spTree>
    <p:extLst>
      <p:ext uri="{BB962C8B-B14F-4D97-AF65-F5344CB8AC3E}">
        <p14:creationId xmlns:p14="http://schemas.microsoft.com/office/powerpoint/2010/main" val="460391863"/>
      </p:ext>
    </p:extLst>
  </p:cSld>
  <p:clrMapOvr>
    <a:masterClrMapping/>
  </p:clrMapOvr>
  <p:transition spd="slow" advClick="0" advTm="12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217024" cy="692696"/>
          </a:xfrm>
        </p:spPr>
        <p:txBody>
          <a:bodyPr/>
          <a:lstStyle/>
          <a:p>
            <a:r>
              <a:rPr lang="en-GB" sz="2400" dirty="0"/>
              <a:t>Then comes our first distinctive, hand wound, bascule bridge.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5775" r="-164" b="3021"/>
          <a:stretch/>
        </p:blipFill>
        <p:spPr>
          <a:xfrm>
            <a:off x="179512" y="692696"/>
            <a:ext cx="8813568" cy="6019060"/>
          </a:xfrm>
        </p:spPr>
      </p:pic>
    </p:spTree>
    <p:extLst>
      <p:ext uri="{BB962C8B-B14F-4D97-AF65-F5344CB8AC3E}">
        <p14:creationId xmlns:p14="http://schemas.microsoft.com/office/powerpoint/2010/main" val="2214232482"/>
      </p:ext>
    </p:extLst>
  </p:cSld>
  <p:clrMapOvr>
    <a:masterClrMapping/>
  </p:clrMapOvr>
  <p:transition spd="slow" advClick="0"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2120" y="3717032"/>
            <a:ext cx="3491880" cy="2160240"/>
          </a:xfrm>
        </p:spPr>
        <p:txBody>
          <a:bodyPr/>
          <a:lstStyle/>
          <a:p>
            <a:r>
              <a:rPr lang="en-GB" sz="2400" dirty="0"/>
              <a:t>These attractive bridges are a feature of the Forth and Clyde Canal. </a:t>
            </a:r>
          </a:p>
        </p:txBody>
      </p:sp>
      <p:pic>
        <p:nvPicPr>
          <p:cNvPr id="8" name="Content Placeholder 7"/>
          <p:cNvPicPr>
            <a:picLocks noGrp="1" noChangeAspect="1"/>
          </p:cNvPicPr>
          <p:nvPr>
            <p:ph sz="quarter" idx="1"/>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988" t="3921" r="9297" b="7356"/>
          <a:stretch/>
        </p:blipFill>
        <p:spPr>
          <a:xfrm>
            <a:off x="179511" y="188640"/>
            <a:ext cx="4271384" cy="3240360"/>
          </a:xfrm>
        </p:spPr>
      </p:pic>
      <p:pic>
        <p:nvPicPr>
          <p:cNvPr id="10" name="Content Placeholder 9"/>
          <p:cNvPicPr>
            <a:picLocks noGrp="1" noChangeAspect="1"/>
          </p:cNvPicPr>
          <p:nvPr>
            <p:ph sz="quarter" idx="2"/>
          </p:nvPr>
        </p:nvPicPr>
        <p:blipFill rotWithShape="1">
          <a:blip r:embed="rId4" cstate="print">
            <a:extLst>
              <a:ext uri="{28A0092B-C50C-407E-A947-70E740481C1C}">
                <a14:useLocalDpi xmlns:a14="http://schemas.microsoft.com/office/drawing/2010/main" val="0"/>
              </a:ext>
            </a:extLst>
          </a:blip>
          <a:srcRect l="15057" t="3913" r="-89" b="32113"/>
          <a:stretch/>
        </p:blipFill>
        <p:spPr>
          <a:xfrm>
            <a:off x="205916" y="3573016"/>
            <a:ext cx="5417036" cy="3056639"/>
          </a:xfrm>
        </p:spPr>
      </p:pic>
      <p:pic>
        <p:nvPicPr>
          <p:cNvPr id="9" name="Content Placeholder 8"/>
          <p:cNvPicPr>
            <a:picLocks noGrp="1" noChangeAspect="1"/>
          </p:cNvPicPr>
          <p:nvPr>
            <p:ph sz="half" idx="3"/>
          </p:nvPr>
        </p:nvPicPr>
        <p:blipFill>
          <a:blip r:embed="rId5" cstate="print">
            <a:extLst>
              <a:ext uri="{28A0092B-C50C-407E-A947-70E740481C1C}">
                <a14:useLocalDpi xmlns:a14="http://schemas.microsoft.com/office/drawing/2010/main" val="0"/>
              </a:ext>
            </a:extLst>
          </a:blip>
          <a:stretch>
            <a:fillRect/>
          </a:stretch>
        </p:blipFill>
        <p:spPr>
          <a:xfrm>
            <a:off x="4644008" y="188640"/>
            <a:ext cx="4320480" cy="3240360"/>
          </a:xfrm>
        </p:spPr>
      </p:pic>
    </p:spTree>
    <p:extLst>
      <p:ext uri="{BB962C8B-B14F-4D97-AF65-F5344CB8AC3E}">
        <p14:creationId xmlns:p14="http://schemas.microsoft.com/office/powerpoint/2010/main" val="1035404323"/>
      </p:ext>
    </p:extLst>
  </p:cSld>
  <p:clrMapOvr>
    <a:masterClrMapping/>
  </p:clrMapOvr>
  <p:transition spd="slow" advClick="0" advTm="12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4499992" cy="3264024"/>
          </a:xfrm>
        </p:spPr>
        <p:txBody>
          <a:bodyPr/>
          <a:lstStyle/>
          <a:p>
            <a:r>
              <a:rPr lang="en-GB" sz="2400" dirty="0"/>
              <a:t>In the next flight, </a:t>
            </a:r>
            <a:r>
              <a:rPr lang="en-GB" sz="2400" dirty="0" err="1"/>
              <a:t>Boghouse</a:t>
            </a:r>
            <a:r>
              <a:rPr lang="en-GB" sz="2400" dirty="0"/>
              <a:t> Locks, we pass another moving boat, also accompanied by a locking team. It is likely that this boat, and ourselves tomorrow, are the only uphill journeys of the week. </a:t>
            </a:r>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1" y="188640"/>
            <a:ext cx="4224469" cy="3168352"/>
          </a:xfrm>
        </p:spPr>
      </p:pic>
      <p:pic>
        <p:nvPicPr>
          <p:cNvPr id="8" name="Content Placeholder 7"/>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4365" t="4376" r="12213" b="24740"/>
          <a:stretch/>
        </p:blipFill>
        <p:spPr>
          <a:xfrm>
            <a:off x="4572001" y="3520878"/>
            <a:ext cx="4392488" cy="3180468"/>
          </a:xfrm>
        </p:spPr>
      </p:pic>
      <p:pic>
        <p:nvPicPr>
          <p:cNvPr id="7" name="Content Placeholder 6"/>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14166" t="9344" r="1828" b="10386"/>
          <a:stretch/>
        </p:blipFill>
        <p:spPr>
          <a:xfrm>
            <a:off x="4572000" y="213064"/>
            <a:ext cx="4385569" cy="3142923"/>
          </a:xfrm>
        </p:spPr>
      </p:pic>
    </p:spTree>
    <p:extLst>
      <p:ext uri="{BB962C8B-B14F-4D97-AF65-F5344CB8AC3E}">
        <p14:creationId xmlns:p14="http://schemas.microsoft.com/office/powerpoint/2010/main" val="3898184199"/>
      </p:ext>
    </p:extLst>
  </p:cSld>
  <p:clrMapOvr>
    <a:masterClrMapping/>
  </p:clrMapOvr>
  <p:transition spd="slow" advClick="0" advTm="1200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6016" cy="1844824"/>
          </a:xfrm>
        </p:spPr>
        <p:txBody>
          <a:bodyPr/>
          <a:lstStyle/>
          <a:p>
            <a:r>
              <a:rPr lang="en-GB" sz="2400" dirty="0"/>
              <a:t>Clydebank shopping centre next, straddling the canal, where we moor behind this amazing fish and chip shop, purpose built </a:t>
            </a:r>
            <a:br>
              <a:rPr lang="en-GB" sz="2400" dirty="0"/>
            </a:br>
            <a:r>
              <a:rPr lang="en-GB" sz="2400" dirty="0"/>
              <a:t>at a </a:t>
            </a:r>
            <a:r>
              <a:rPr lang="en-GB" sz="2400" dirty="0" err="1"/>
              <a:t>Campbeltown</a:t>
            </a:r>
            <a:r>
              <a:rPr lang="en-GB" sz="2400" dirty="0"/>
              <a:t> shipyard! </a:t>
            </a:r>
          </a:p>
        </p:txBody>
      </p:sp>
      <p:pic>
        <p:nvPicPr>
          <p:cNvPr id="7" name="Content Placeholder 6"/>
          <p:cNvPicPr>
            <a:picLocks noGrp="1" noChangeAspect="1"/>
          </p:cNvPicPr>
          <p:nvPr>
            <p:ph sz="quarter" idx="2"/>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8757" r="81" b="7657"/>
          <a:stretch/>
        </p:blipFill>
        <p:spPr>
          <a:xfrm>
            <a:off x="827584" y="1916832"/>
            <a:ext cx="7631976" cy="4788368"/>
          </a:xfrm>
        </p:spPr>
      </p:pic>
      <p:pic>
        <p:nvPicPr>
          <p:cNvPr id="8" name="Content Placeholder 7"/>
          <p:cNvPicPr>
            <a:picLocks noGrp="1" noChangeAspect="1"/>
          </p:cNvPicPr>
          <p:nvPr>
            <p:ph sz="half" idx="3"/>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822" t="27006" r="-4" b="24270"/>
          <a:stretch/>
        </p:blipFill>
        <p:spPr>
          <a:xfrm>
            <a:off x="4696286" y="150920"/>
            <a:ext cx="4279037" cy="1609068"/>
          </a:xfrm>
        </p:spPr>
      </p:pic>
    </p:spTree>
    <p:extLst>
      <p:ext uri="{BB962C8B-B14F-4D97-AF65-F5344CB8AC3E}">
        <p14:creationId xmlns:p14="http://schemas.microsoft.com/office/powerpoint/2010/main" val="1278005861"/>
      </p:ext>
    </p:extLst>
  </p:cSld>
  <p:clrMapOvr>
    <a:masterClrMapping/>
  </p:clrMapOvr>
  <p:transition spd="slow" advClick="0" advTm="12000"/>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764704"/>
          </a:xfrm>
        </p:spPr>
        <p:txBody>
          <a:bodyPr/>
          <a:lstStyle/>
          <a:p>
            <a:r>
              <a:rPr lang="en-GB" sz="2400" dirty="0"/>
              <a:t>After a lunch break for our locking team we pass through</a:t>
            </a:r>
            <a:br>
              <a:rPr lang="en-GB" sz="2400" dirty="0"/>
            </a:br>
            <a:r>
              <a:rPr lang="en-GB" sz="2400" dirty="0"/>
              <a:t>the pedestrian bridges connecting the shops.</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8322" r="-11" b="2517"/>
          <a:stretch/>
        </p:blipFill>
        <p:spPr>
          <a:xfrm>
            <a:off x="179511" y="816746"/>
            <a:ext cx="8795813" cy="5881210"/>
          </a:xfrm>
        </p:spPr>
      </p:pic>
    </p:spTree>
    <p:extLst>
      <p:ext uri="{BB962C8B-B14F-4D97-AF65-F5344CB8AC3E}">
        <p14:creationId xmlns:p14="http://schemas.microsoft.com/office/powerpoint/2010/main" val="307941178"/>
      </p:ext>
    </p:extLst>
  </p:cSld>
  <p:clrMapOvr>
    <a:masterClrMapping/>
  </p:clrMapOvr>
  <p:transition spd="slow" advClick="0" advTm="12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289032" cy="764704"/>
          </a:xfrm>
        </p:spPr>
        <p:txBody>
          <a:bodyPr/>
          <a:lstStyle/>
          <a:p>
            <a:r>
              <a:rPr lang="en-GB" sz="2400" dirty="0"/>
              <a:t>Then move on to </a:t>
            </a:r>
            <a:r>
              <a:rPr lang="en-GB" sz="2400" dirty="0" err="1"/>
              <a:t>Dalmuir</a:t>
            </a:r>
            <a:r>
              <a:rPr lang="en-GB" sz="2400" dirty="0"/>
              <a:t> where the boom is raised at </a:t>
            </a:r>
            <a:r>
              <a:rPr lang="en-GB" sz="2400" dirty="0" err="1"/>
              <a:t>Dalmuir</a:t>
            </a:r>
            <a:r>
              <a:rPr lang="en-GB" sz="2400" dirty="0"/>
              <a:t> Drop Lock, a truly amazing and very expensive bridge project.</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6778" r="-1" b="4312"/>
          <a:stretch/>
        </p:blipFill>
        <p:spPr>
          <a:xfrm>
            <a:off x="179512" y="836712"/>
            <a:ext cx="8813568" cy="5877017"/>
          </a:xfrm>
        </p:spPr>
      </p:pic>
    </p:spTree>
    <p:extLst>
      <p:ext uri="{BB962C8B-B14F-4D97-AF65-F5344CB8AC3E}">
        <p14:creationId xmlns:p14="http://schemas.microsoft.com/office/powerpoint/2010/main" val="492028018"/>
      </p:ext>
    </p:extLst>
  </p:cSld>
  <p:clrMapOvr>
    <a:masterClrMapping/>
  </p:clrMapOvr>
  <p:transition spd="slow" advClick="0" advTm="12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6512" y="0"/>
            <a:ext cx="5112568" cy="2060848"/>
          </a:xfrm>
        </p:spPr>
        <p:txBody>
          <a:bodyPr/>
          <a:lstStyle/>
          <a:p>
            <a:r>
              <a:rPr lang="en-GB" sz="2400" dirty="0"/>
              <a:t>A British Waterways Scotland employee lifts Leamington Lift Bridge to start our journey along this impressive contour canal.   </a:t>
            </a:r>
          </a:p>
        </p:txBody>
      </p:sp>
      <p:pic>
        <p:nvPicPr>
          <p:cNvPr id="4"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3888" r="513" b="17135"/>
          <a:stretch/>
        </p:blipFill>
        <p:spPr>
          <a:xfrm>
            <a:off x="179512" y="2132856"/>
            <a:ext cx="8822445" cy="4587540"/>
          </a:xfrm>
        </p:spPr>
      </p:pic>
      <p:pic>
        <p:nvPicPr>
          <p:cNvPr id="7" name="Content Placeholder 6"/>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1" t="14802" r="567" b="23062"/>
          <a:stretch/>
        </p:blipFill>
        <p:spPr>
          <a:xfrm>
            <a:off x="5004048" y="116632"/>
            <a:ext cx="4015665" cy="1882067"/>
          </a:xfrm>
        </p:spPr>
      </p:pic>
    </p:spTree>
    <p:extLst>
      <p:ext uri="{BB962C8B-B14F-4D97-AF65-F5344CB8AC3E}">
        <p14:creationId xmlns:p14="http://schemas.microsoft.com/office/powerpoint/2010/main" val="2495018225"/>
      </p:ext>
    </p:extLst>
  </p:cSld>
  <p:clrMapOvr>
    <a:masterClrMapping/>
  </p:clrMapOvr>
  <p:transition spd="slow" advClick="0" advTm="12000"/>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sz="quarter"/>
          </p:nvPr>
        </p:nvSpPr>
        <p:spPr>
          <a:xfrm>
            <a:off x="-36512" y="2924944"/>
            <a:ext cx="9217024" cy="1008112"/>
          </a:xfrm>
        </p:spPr>
        <p:txBody>
          <a:bodyPr/>
          <a:lstStyle/>
          <a:p>
            <a:r>
              <a:rPr lang="en-GB" sz="2400" dirty="0"/>
              <a:t>Built to avoid interrupting road traffic by boat traffic that never came, water is pumped out to let boats pass under the road!</a:t>
            </a:r>
          </a:p>
        </p:txBody>
      </p:sp>
      <p:pic>
        <p:nvPicPr>
          <p:cNvPr id="8" name="Content Placeholder 7"/>
          <p:cNvPicPr>
            <a:picLocks noGrp="1" noChangeAspect="1"/>
          </p:cNvPicPr>
          <p:nvPr>
            <p:ph sz="quarter"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 t="2916" r="294" b="16381"/>
          <a:stretch/>
        </p:blipFill>
        <p:spPr>
          <a:xfrm>
            <a:off x="179512" y="188640"/>
            <a:ext cx="4383610" cy="2661092"/>
          </a:xfrm>
        </p:spPr>
      </p:pic>
      <p:pic>
        <p:nvPicPr>
          <p:cNvPr id="9" name="Content Placeholder 8"/>
          <p:cNvPicPr>
            <a:picLocks noGrp="1" noChangeAspect="1"/>
          </p:cNvPicPr>
          <p:nvPr>
            <p:ph sz="quarter" idx="2"/>
          </p:nvPr>
        </p:nvPicPr>
        <p:blipFill rotWithShape="1">
          <a:blip r:embed="rId4" cstate="print">
            <a:extLst>
              <a:ext uri="{28A0092B-C50C-407E-A947-70E740481C1C}">
                <a14:useLocalDpi xmlns:a14="http://schemas.microsoft.com/office/drawing/2010/main" val="0"/>
              </a:ext>
            </a:extLst>
          </a:blip>
          <a:srcRect r="52" b="13962"/>
          <a:stretch/>
        </p:blipFill>
        <p:spPr>
          <a:xfrm>
            <a:off x="4813085" y="188639"/>
            <a:ext cx="4126729" cy="2664297"/>
          </a:xfrm>
        </p:spPr>
      </p:pic>
      <p:pic>
        <p:nvPicPr>
          <p:cNvPr id="10" name="Content Placeholder 9"/>
          <p:cNvPicPr>
            <a:picLocks noGrp="1" noChangeAspect="1"/>
          </p:cNvPicPr>
          <p:nvPr>
            <p:ph sz="quarter" idx="3"/>
          </p:nvPr>
        </p:nvPicPr>
        <p:blipFill rotWithShape="1">
          <a:blip r:embed="rId5" cstate="print">
            <a:extLst>
              <a:ext uri="{28A0092B-C50C-407E-A947-70E740481C1C}">
                <a14:useLocalDpi xmlns:a14="http://schemas.microsoft.com/office/drawing/2010/main" val="0"/>
              </a:ext>
            </a:extLst>
          </a:blip>
          <a:srcRect r="3841" b="5936"/>
          <a:stretch/>
        </p:blipFill>
        <p:spPr>
          <a:xfrm>
            <a:off x="179512" y="4005064"/>
            <a:ext cx="3703799" cy="2717322"/>
          </a:xfrm>
        </p:spPr>
      </p:pic>
      <p:pic>
        <p:nvPicPr>
          <p:cNvPr id="13" name="Content Placeholder 12"/>
          <p:cNvPicPr>
            <a:picLocks noGrp="1" noChangeAspect="1"/>
          </p:cNvPicPr>
          <p:nvPr>
            <p:ph sz="quarter" idx="4"/>
          </p:nvPr>
        </p:nvPicPr>
        <p:blipFill rotWithShape="1">
          <a:blip r:embed="rId6" cstate="print">
            <a:extLst>
              <a:ext uri="{28A0092B-C50C-407E-A947-70E740481C1C}">
                <a14:useLocalDpi xmlns:a14="http://schemas.microsoft.com/office/drawing/2010/main" val="0"/>
              </a:ext>
            </a:extLst>
          </a:blip>
          <a:srcRect l="2314" t="8682" r="-139" b="17810"/>
          <a:stretch/>
        </p:blipFill>
        <p:spPr>
          <a:xfrm>
            <a:off x="4110360" y="3986074"/>
            <a:ext cx="4838331" cy="2726679"/>
          </a:xfrm>
        </p:spPr>
      </p:pic>
    </p:spTree>
    <p:extLst>
      <p:ext uri="{BB962C8B-B14F-4D97-AF65-F5344CB8AC3E}">
        <p14:creationId xmlns:p14="http://schemas.microsoft.com/office/powerpoint/2010/main" val="209583428"/>
      </p:ext>
    </p:extLst>
  </p:cSld>
  <p:clrMapOvr>
    <a:masterClrMapping/>
  </p:clrMapOvr>
  <p:transition spd="slow" advClick="0" advTm="12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1920" y="0"/>
            <a:ext cx="5040560" cy="1752600"/>
          </a:xfrm>
        </p:spPr>
        <p:txBody>
          <a:bodyPr/>
          <a:lstStyle/>
          <a:p>
            <a:r>
              <a:rPr lang="en-GB" sz="2400" dirty="0"/>
              <a:t>But this lock takes a very long time to both empty and fill. With weed clogging the intakes the whole operation took nearly an hour! </a:t>
            </a:r>
          </a:p>
        </p:txBody>
      </p:sp>
      <p:pic>
        <p:nvPicPr>
          <p:cNvPr id="9" name="Content Placeholder 8"/>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267" r="29103"/>
          <a:stretch/>
        </p:blipFill>
        <p:spPr>
          <a:xfrm>
            <a:off x="179512" y="124286"/>
            <a:ext cx="3541809" cy="3736762"/>
          </a:xfrm>
        </p:spPr>
      </p:pic>
      <p:pic>
        <p:nvPicPr>
          <p:cNvPr id="10" name="Content Placeholder 9"/>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10" r="1201" b="-1"/>
          <a:stretch/>
        </p:blipFill>
        <p:spPr>
          <a:xfrm>
            <a:off x="107503" y="3986074"/>
            <a:ext cx="3629996" cy="2755294"/>
          </a:xfrm>
        </p:spPr>
      </p:pic>
      <p:pic>
        <p:nvPicPr>
          <p:cNvPr id="8" name="Content Placeholder 7"/>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t="214" r="20859"/>
          <a:stretch/>
        </p:blipFill>
        <p:spPr>
          <a:xfrm>
            <a:off x="3851920" y="1844824"/>
            <a:ext cx="5184576" cy="4902780"/>
          </a:xfrm>
        </p:spPr>
      </p:pic>
    </p:spTree>
    <p:extLst>
      <p:ext uri="{BB962C8B-B14F-4D97-AF65-F5344CB8AC3E}">
        <p14:creationId xmlns:p14="http://schemas.microsoft.com/office/powerpoint/2010/main" val="3882290880"/>
      </p:ext>
    </p:extLst>
  </p:cSld>
  <p:clrMapOvr>
    <a:masterClrMapping/>
  </p:clrMapOvr>
  <p:transition spd="slow" advClick="0" advTm="1200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764704"/>
          </a:xfrm>
        </p:spPr>
        <p:txBody>
          <a:bodyPr/>
          <a:lstStyle/>
          <a:p>
            <a:r>
              <a:rPr lang="en-GB" sz="2400" dirty="0"/>
              <a:t>But there is now not far to go now as we pass the contrasting</a:t>
            </a:r>
            <a:br>
              <a:rPr lang="en-GB" sz="2400" dirty="0"/>
            </a:br>
            <a:r>
              <a:rPr lang="en-GB" sz="2400" dirty="0"/>
              <a:t>bridges of Erskine just above Kilpatrick lock.</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783" t="5853" r="41" b="17066"/>
          <a:stretch/>
        </p:blipFill>
        <p:spPr>
          <a:xfrm>
            <a:off x="179512" y="825624"/>
            <a:ext cx="8813568" cy="5844704"/>
          </a:xfrm>
        </p:spPr>
      </p:pic>
    </p:spTree>
    <p:extLst>
      <p:ext uri="{BB962C8B-B14F-4D97-AF65-F5344CB8AC3E}">
        <p14:creationId xmlns:p14="http://schemas.microsoft.com/office/powerpoint/2010/main" val="1805587838"/>
      </p:ext>
    </p:extLst>
  </p:cSld>
  <p:clrMapOvr>
    <a:masterClrMapping/>
  </p:clrMapOvr>
  <p:transition spd="slow" advClick="0" advTm="1200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512" y="2852936"/>
            <a:ext cx="3528392" cy="3888432"/>
          </a:xfrm>
        </p:spPr>
        <p:txBody>
          <a:bodyPr/>
          <a:lstStyle/>
          <a:p>
            <a:r>
              <a:rPr lang="en-GB" sz="2400" dirty="0"/>
              <a:t>We then moor above Bowling Basin, as directed by the</a:t>
            </a:r>
            <a:br>
              <a:rPr lang="en-GB" sz="2400" dirty="0"/>
            </a:br>
            <a:r>
              <a:rPr lang="en-GB" sz="2400" dirty="0"/>
              <a:t>Sea Lock Keeper.</a:t>
            </a:r>
            <a:br>
              <a:rPr lang="en-GB" sz="2400" dirty="0"/>
            </a:br>
            <a:br>
              <a:rPr lang="en-GB" sz="2400" dirty="0"/>
            </a:br>
            <a:r>
              <a:rPr lang="en-GB" sz="2400" dirty="0"/>
              <a:t>It was nice to find him expecting us.</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5994" r="-98" b="7705"/>
          <a:stretch/>
        </p:blipFill>
        <p:spPr>
          <a:xfrm>
            <a:off x="179512" y="188640"/>
            <a:ext cx="4036395" cy="2610035"/>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563" t="10035" r="144"/>
          <a:stretch/>
        </p:blipFill>
        <p:spPr>
          <a:xfrm>
            <a:off x="3506680" y="2938509"/>
            <a:ext cx="5457808" cy="3746560"/>
          </a:xfrm>
        </p:spPr>
      </p:pic>
      <p:pic>
        <p:nvPicPr>
          <p:cNvPr id="10" name="Content Placeholder 9"/>
          <p:cNvPicPr>
            <a:picLocks noGrp="1" noChangeAspect="1"/>
          </p:cNvPicPr>
          <p:nvPr>
            <p:ph sz="half" idx="3"/>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t="14514" r="9202" b="16534"/>
          <a:stretch/>
        </p:blipFill>
        <p:spPr>
          <a:xfrm>
            <a:off x="4427984" y="204186"/>
            <a:ext cx="4511830" cy="2569830"/>
          </a:xfrm>
        </p:spPr>
      </p:pic>
    </p:spTree>
    <p:extLst>
      <p:ext uri="{BB962C8B-B14F-4D97-AF65-F5344CB8AC3E}">
        <p14:creationId xmlns:p14="http://schemas.microsoft.com/office/powerpoint/2010/main" val="1334962454"/>
      </p:ext>
    </p:extLst>
  </p:cSld>
  <p:clrMapOvr>
    <a:masterClrMapping/>
  </p:clrMapOvr>
  <p:transition spd="slow" advClick="0" advTm="12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lstStyle/>
          <a:p>
            <a:r>
              <a:rPr lang="en-GB" sz="2400" dirty="0"/>
              <a:t>Unfortunately the Suzanne Marie was not allowed to drop down  to the basin but the trusty, inflatable, Plain Hunter was to hand!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4063" r="323" b="9853"/>
          <a:stretch/>
        </p:blipFill>
        <p:spPr>
          <a:xfrm>
            <a:off x="179512" y="992890"/>
            <a:ext cx="8784976" cy="5690268"/>
          </a:xfrm>
        </p:spPr>
      </p:pic>
    </p:spTree>
    <p:extLst>
      <p:ext uri="{BB962C8B-B14F-4D97-AF65-F5344CB8AC3E}">
        <p14:creationId xmlns:p14="http://schemas.microsoft.com/office/powerpoint/2010/main" val="524503623"/>
      </p:ext>
    </p:extLst>
  </p:cSld>
  <p:clrMapOvr>
    <a:masterClrMapping/>
  </p:clrMapOvr>
  <p:transition spd="slow" advClick="0" advTm="12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00192" y="3212976"/>
            <a:ext cx="2843808" cy="3528392"/>
          </a:xfrm>
        </p:spPr>
        <p:txBody>
          <a:bodyPr/>
          <a:lstStyle/>
          <a:p>
            <a:r>
              <a:rPr lang="en-GB" sz="2400" dirty="0"/>
              <a:t>As the inflated Plain Hunter glides beneath the old Caledonian Railway bridge to join the sea going craft in Bowling Basin.</a:t>
            </a:r>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4469" r="-84"/>
          <a:stretch/>
        </p:blipFill>
        <p:spPr>
          <a:xfrm>
            <a:off x="179511" y="130648"/>
            <a:ext cx="4248474" cy="3041412"/>
          </a:xfrm>
        </p:spPr>
      </p:pic>
      <p:pic>
        <p:nvPicPr>
          <p:cNvPr id="8" name="Content Placeholder 7"/>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t="4134" r="301" b="5386"/>
          <a:stretch/>
        </p:blipFill>
        <p:spPr>
          <a:xfrm>
            <a:off x="4644008" y="188640"/>
            <a:ext cx="4357950" cy="2966256"/>
          </a:xfrm>
        </p:spPr>
      </p:pic>
      <p:pic>
        <p:nvPicPr>
          <p:cNvPr id="9" name="Content Placeholder 8"/>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1" t="6891" r="-153" b="19831"/>
          <a:stretch/>
        </p:blipFill>
        <p:spPr>
          <a:xfrm>
            <a:off x="179512" y="3356992"/>
            <a:ext cx="6126119" cy="3361681"/>
          </a:xfrm>
        </p:spPr>
      </p:pic>
    </p:spTree>
    <p:extLst>
      <p:ext uri="{BB962C8B-B14F-4D97-AF65-F5344CB8AC3E}">
        <p14:creationId xmlns:p14="http://schemas.microsoft.com/office/powerpoint/2010/main" val="1848658664"/>
      </p:ext>
    </p:extLst>
  </p:cSld>
  <p:clrMapOvr>
    <a:masterClrMapping/>
  </p:clrMapOvr>
  <p:transition spd="slow" advClick="0" advTm="12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476672"/>
          </a:xfrm>
        </p:spPr>
        <p:txBody>
          <a:bodyPr/>
          <a:lstStyle/>
          <a:p>
            <a:r>
              <a:rPr lang="en-GB" sz="2400" dirty="0"/>
              <a:t>As we finally arrive at Bowling Sea Lock and the River Clyde.</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347" r="-326" b="4734"/>
          <a:stretch/>
        </p:blipFill>
        <p:spPr>
          <a:xfrm>
            <a:off x="179512" y="559294"/>
            <a:ext cx="8813568" cy="6187974"/>
          </a:xfrm>
        </p:spPr>
      </p:pic>
    </p:spTree>
    <p:extLst>
      <p:ext uri="{BB962C8B-B14F-4D97-AF65-F5344CB8AC3E}">
        <p14:creationId xmlns:p14="http://schemas.microsoft.com/office/powerpoint/2010/main" val="3824838828"/>
      </p:ext>
    </p:extLst>
  </p:cSld>
  <p:clrMapOvr>
    <a:masterClrMapping/>
  </p:clrMapOvr>
  <p:transition spd="slow" advClick="0" advTm="1200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0"/>
            <a:ext cx="9361040" cy="548680"/>
          </a:xfrm>
        </p:spPr>
        <p:txBody>
          <a:bodyPr/>
          <a:lstStyle/>
          <a:p>
            <a:r>
              <a:rPr lang="en-GB" sz="2400" dirty="0"/>
              <a:t>And the Clyde is home river to the Paddle Steamer Waverley.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128" r="-23" b="6606"/>
          <a:stretch/>
        </p:blipFill>
        <p:spPr>
          <a:xfrm>
            <a:off x="179512" y="548679"/>
            <a:ext cx="8786935" cy="6145083"/>
          </a:xfrm>
        </p:spPr>
      </p:pic>
    </p:spTree>
    <p:extLst>
      <p:ext uri="{BB962C8B-B14F-4D97-AF65-F5344CB8AC3E}">
        <p14:creationId xmlns:p14="http://schemas.microsoft.com/office/powerpoint/2010/main" val="324293633"/>
      </p:ext>
    </p:extLst>
  </p:cSld>
  <p:clrMapOvr>
    <a:masterClrMapping/>
  </p:clrMapOvr>
  <p:transition spd="slow" advClick="0" advTm="2200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283968" y="0"/>
            <a:ext cx="4680520" cy="1124744"/>
          </a:xfrm>
        </p:spPr>
        <p:txBody>
          <a:bodyPr/>
          <a:lstStyle/>
          <a:p>
            <a:r>
              <a:rPr lang="en-GB" sz="2400" dirty="0"/>
              <a:t>On which we enjoy the very first cruise of the 2013 season. </a:t>
            </a:r>
          </a:p>
        </p:txBody>
      </p:sp>
      <p:pic>
        <p:nvPicPr>
          <p:cNvPr id="7" name="Content Placeholder 6"/>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317" t="-26" r="16980" b="1"/>
          <a:stretch/>
        </p:blipFill>
        <p:spPr>
          <a:xfrm>
            <a:off x="179512" y="188641"/>
            <a:ext cx="3967868" cy="6552728"/>
          </a:xfrm>
        </p:spPr>
      </p:pic>
      <p:pic>
        <p:nvPicPr>
          <p:cNvPr id="12" name="Content Placeholder 11"/>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8813" t="22713" r="2153" b="9141"/>
          <a:stretch/>
        </p:blipFill>
        <p:spPr>
          <a:xfrm>
            <a:off x="4355976" y="1196752"/>
            <a:ext cx="4608512" cy="2645567"/>
          </a:xfrm>
        </p:spPr>
      </p:pic>
      <p:pic>
        <p:nvPicPr>
          <p:cNvPr id="11" name="Content Placeholder 10"/>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13160" t="17838" r="536" b="15230"/>
          <a:stretch/>
        </p:blipFill>
        <p:spPr>
          <a:xfrm>
            <a:off x="4355975" y="4030462"/>
            <a:ext cx="4610471" cy="2681571"/>
          </a:xfrm>
        </p:spPr>
      </p:pic>
    </p:spTree>
    <p:extLst>
      <p:ext uri="{BB962C8B-B14F-4D97-AF65-F5344CB8AC3E}">
        <p14:creationId xmlns:p14="http://schemas.microsoft.com/office/powerpoint/2010/main" val="3290148002"/>
      </p:ext>
    </p:extLst>
  </p:cSld>
  <p:clrMapOvr>
    <a:masterClrMapping/>
  </p:clrMapOvr>
  <p:transition spd="slow" advClick="0" advTm="12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46"/>
            <a:ext cx="9144000" cy="678650"/>
          </a:xfrm>
        </p:spPr>
        <p:txBody>
          <a:bodyPr/>
          <a:lstStyle/>
          <a:p>
            <a:r>
              <a:rPr lang="en-GB" sz="2400" dirty="0"/>
              <a:t>As Waverley glides past Bowling Basin on 3</a:t>
            </a:r>
            <a:r>
              <a:rPr lang="en-GB" sz="2400" baseline="30000" dirty="0"/>
              <a:t>rd</a:t>
            </a:r>
            <a:r>
              <a:rPr lang="en-GB" sz="2400" dirty="0"/>
              <a:t> May 2013.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9271" r="78"/>
          <a:stretch/>
        </p:blipFill>
        <p:spPr>
          <a:xfrm>
            <a:off x="179512" y="727970"/>
            <a:ext cx="8778057" cy="5977876"/>
          </a:xfrm>
        </p:spPr>
      </p:pic>
    </p:spTree>
    <p:extLst>
      <p:ext uri="{BB962C8B-B14F-4D97-AF65-F5344CB8AC3E}">
        <p14:creationId xmlns:p14="http://schemas.microsoft.com/office/powerpoint/2010/main" val="1505900618"/>
      </p:ext>
    </p:extLst>
  </p:cSld>
  <p:clrMapOvr>
    <a:masterClrMapping/>
  </p:clrMapOvr>
  <p:transition spd="slow" advClick="0" advTm="12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692696"/>
          </a:xfrm>
        </p:spPr>
        <p:txBody>
          <a:bodyPr/>
          <a:lstStyle/>
          <a:p>
            <a:r>
              <a:rPr lang="en-GB" sz="2400" dirty="0"/>
              <a:t>As solid tenements line our departure from Edinburgh. </a:t>
            </a:r>
          </a:p>
        </p:txBody>
      </p:sp>
      <p:pic>
        <p:nvPicPr>
          <p:cNvPr id="7" name="Content Placeholder 6"/>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80" b="9323"/>
          <a:stretch/>
        </p:blipFill>
        <p:spPr>
          <a:xfrm>
            <a:off x="179512" y="692696"/>
            <a:ext cx="8769179" cy="5974434"/>
          </a:xfrm>
        </p:spPr>
      </p:pic>
    </p:spTree>
    <p:extLst>
      <p:ext uri="{BB962C8B-B14F-4D97-AF65-F5344CB8AC3E}">
        <p14:creationId xmlns:p14="http://schemas.microsoft.com/office/powerpoint/2010/main" val="3862358405"/>
      </p:ext>
    </p:extLst>
  </p:cSld>
  <p:clrMapOvr>
    <a:masterClrMapping/>
  </p:clrMapOvr>
  <p:transition spd="slow" advClick="0" advTm="1200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20688"/>
          </a:xfrm>
        </p:spPr>
        <p:txBody>
          <a:bodyPr/>
          <a:lstStyle/>
          <a:p>
            <a:r>
              <a:rPr lang="en-GB" sz="2400" dirty="0"/>
              <a:t>And fantastic to be travelling by steam too.</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 t="8249" r="7058" b="5752"/>
          <a:stretch/>
        </p:blipFill>
        <p:spPr>
          <a:xfrm>
            <a:off x="179512" y="665825"/>
            <a:ext cx="8733669" cy="6060735"/>
          </a:xfrm>
        </p:spPr>
      </p:pic>
    </p:spTree>
    <p:extLst>
      <p:ext uri="{BB962C8B-B14F-4D97-AF65-F5344CB8AC3E}">
        <p14:creationId xmlns:p14="http://schemas.microsoft.com/office/powerpoint/2010/main" val="3025677884"/>
      </p:ext>
    </p:extLst>
  </p:cSld>
  <p:clrMapOvr>
    <a:masterClrMapping/>
  </p:clrMapOvr>
  <p:transition spd="slow" advClick="0" advTm="12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9"/>
            <a:ext cx="9144000" cy="975559"/>
          </a:xfrm>
        </p:spPr>
        <p:txBody>
          <a:bodyPr/>
          <a:lstStyle/>
          <a:p>
            <a:r>
              <a:rPr lang="en-GB" sz="2400" dirty="0"/>
              <a:t>Phil Kendrick is with us today, a friend from </a:t>
            </a:r>
            <a:r>
              <a:rPr lang="en-GB" sz="2400" dirty="0" err="1"/>
              <a:t>Colwall</a:t>
            </a:r>
            <a:r>
              <a:rPr lang="en-GB" sz="2400" dirty="0"/>
              <a:t>,</a:t>
            </a:r>
            <a:br>
              <a:rPr lang="en-GB" sz="2400" dirty="0"/>
            </a:br>
            <a:r>
              <a:rPr lang="en-GB" sz="2400" dirty="0"/>
              <a:t> as we pass Ardmore, just before Greenock.</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676" r="140"/>
          <a:stretch/>
        </p:blipFill>
        <p:spPr>
          <a:xfrm>
            <a:off x="179511" y="980665"/>
            <a:ext cx="8712969" cy="5714329"/>
          </a:xfrm>
        </p:spPr>
      </p:pic>
    </p:spTree>
    <p:extLst>
      <p:ext uri="{BB962C8B-B14F-4D97-AF65-F5344CB8AC3E}">
        <p14:creationId xmlns:p14="http://schemas.microsoft.com/office/powerpoint/2010/main" val="3387213557"/>
      </p:ext>
    </p:extLst>
  </p:cSld>
  <p:clrMapOvr>
    <a:masterClrMapping/>
  </p:clrMapOvr>
  <p:transition spd="slow" advClick="0" advTm="12000"/>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69"/>
            <a:ext cx="9144000" cy="543511"/>
          </a:xfrm>
        </p:spPr>
        <p:txBody>
          <a:bodyPr/>
          <a:lstStyle/>
          <a:p>
            <a:r>
              <a:rPr lang="en-GB" sz="2400" dirty="0"/>
              <a:t>Waverley's steam engines pound away.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3445" r="-197" b="2704"/>
          <a:stretch/>
        </p:blipFill>
        <p:spPr>
          <a:xfrm>
            <a:off x="251520" y="644510"/>
            <a:ext cx="8640960" cy="6070214"/>
          </a:xfrm>
        </p:spPr>
      </p:pic>
    </p:spTree>
    <p:extLst>
      <p:ext uri="{BB962C8B-B14F-4D97-AF65-F5344CB8AC3E}">
        <p14:creationId xmlns:p14="http://schemas.microsoft.com/office/powerpoint/2010/main" val="1495316848"/>
      </p:ext>
    </p:extLst>
  </p:cSld>
  <p:clrMapOvr>
    <a:masterClrMapping/>
  </p:clrMapOvr>
  <p:transition spd="slow" advClick="0" advTm="12000"/>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GB" sz="2400" dirty="0"/>
              <a:t>As we pass </a:t>
            </a:r>
            <a:r>
              <a:rPr lang="en-GB" sz="2400" dirty="0" err="1"/>
              <a:t>Dunoon</a:t>
            </a:r>
            <a:r>
              <a:rPr lang="en-GB" sz="2400" dirty="0"/>
              <a:t> and then </a:t>
            </a:r>
            <a:r>
              <a:rPr lang="en-GB" sz="2400" dirty="0" err="1"/>
              <a:t>Innellan</a:t>
            </a:r>
            <a:r>
              <a:rPr lang="en-GB" sz="2400" dirty="0"/>
              <a:t>,</a:t>
            </a:r>
            <a:br>
              <a:rPr lang="en-GB" sz="2400" dirty="0"/>
            </a:br>
            <a:r>
              <a:rPr lang="en-GB" sz="2400" dirty="0"/>
              <a:t>still mainland settlements on this stormy day.</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159" r="-34" b="1"/>
          <a:stretch/>
        </p:blipFill>
        <p:spPr>
          <a:xfrm>
            <a:off x="251519" y="816746"/>
            <a:ext cx="8643905" cy="5887126"/>
          </a:xfrm>
        </p:spPr>
      </p:pic>
    </p:spTree>
    <p:extLst>
      <p:ext uri="{BB962C8B-B14F-4D97-AF65-F5344CB8AC3E}">
        <p14:creationId xmlns:p14="http://schemas.microsoft.com/office/powerpoint/2010/main" val="1240881936"/>
      </p:ext>
    </p:extLst>
  </p:cSld>
  <p:clrMapOvr>
    <a:masterClrMapping/>
  </p:clrMapOvr>
  <p:transition spd="slow" advClick="0" advTm="12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72200" y="116632"/>
            <a:ext cx="2592288" cy="3744416"/>
          </a:xfrm>
        </p:spPr>
        <p:txBody>
          <a:bodyPr/>
          <a:lstStyle/>
          <a:p>
            <a:r>
              <a:rPr lang="en-GB" sz="2400" dirty="0"/>
              <a:t>Bute is the first island we pass, distinctively jagged by </a:t>
            </a:r>
            <a:r>
              <a:rPr lang="en-GB" sz="2400" dirty="0" err="1"/>
              <a:t>Garroch</a:t>
            </a:r>
            <a:r>
              <a:rPr lang="en-GB" sz="2400" dirty="0"/>
              <a:t> Head on the southern tip.  </a:t>
            </a:r>
          </a:p>
        </p:txBody>
      </p:sp>
      <p:pic>
        <p:nvPicPr>
          <p:cNvPr id="7" name="Content Placeholder 6"/>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13388" r="-128" b="4253"/>
          <a:stretch/>
        </p:blipFill>
        <p:spPr>
          <a:xfrm>
            <a:off x="179512" y="188640"/>
            <a:ext cx="6069686" cy="3744416"/>
          </a:xfrm>
        </p:spPr>
      </p:pic>
      <p:pic>
        <p:nvPicPr>
          <p:cNvPr id="8" name="Content Placeholder 7"/>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8582" r="85" b="22036"/>
          <a:stretch/>
        </p:blipFill>
        <p:spPr>
          <a:xfrm>
            <a:off x="179512" y="4107669"/>
            <a:ext cx="8784976" cy="2596945"/>
          </a:xfrm>
        </p:spPr>
      </p:pic>
    </p:spTree>
    <p:extLst>
      <p:ext uri="{BB962C8B-B14F-4D97-AF65-F5344CB8AC3E}">
        <p14:creationId xmlns:p14="http://schemas.microsoft.com/office/powerpoint/2010/main" val="3064370284"/>
      </p:ext>
    </p:extLst>
  </p:cSld>
  <p:clrMapOvr>
    <a:masterClrMapping/>
  </p:clrMapOvr>
  <p:transition spd="slow" advClick="0" advTm="12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1802"/>
            <a:ext cx="9144000" cy="671736"/>
          </a:xfrm>
        </p:spPr>
        <p:txBody>
          <a:bodyPr/>
          <a:lstStyle/>
          <a:p>
            <a:r>
              <a:rPr lang="en-GB" sz="2400" dirty="0"/>
              <a:t>Arran comes next, looking very remote in places. </a:t>
            </a:r>
            <a:br>
              <a:rPr lang="en-GB" sz="2400" dirty="0"/>
            </a:br>
            <a:r>
              <a:rPr lang="en-GB" sz="2400" dirty="0"/>
              <a:t>I visited with an Aberystwyth University Geology course in 1976.</a:t>
            </a:r>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435" r="180"/>
          <a:stretch/>
        </p:blipFill>
        <p:spPr>
          <a:xfrm>
            <a:off x="179512" y="772356"/>
            <a:ext cx="8769179" cy="5967027"/>
          </a:xfrm>
        </p:spPr>
      </p:pic>
    </p:spTree>
    <p:extLst>
      <p:ext uri="{BB962C8B-B14F-4D97-AF65-F5344CB8AC3E}">
        <p14:creationId xmlns:p14="http://schemas.microsoft.com/office/powerpoint/2010/main" val="1457401459"/>
      </p:ext>
    </p:extLst>
  </p:cSld>
  <p:clrMapOvr>
    <a:masterClrMapping/>
  </p:clrMapOvr>
  <p:transition spd="slow" advClick="0" advTm="12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88024" y="381000"/>
            <a:ext cx="3898776" cy="2615952"/>
          </a:xfrm>
        </p:spPr>
        <p:txBody>
          <a:bodyPr/>
          <a:lstStyle/>
          <a:p>
            <a:r>
              <a:rPr lang="en-GB" sz="2400" dirty="0"/>
              <a:t>And Arran views around  </a:t>
            </a:r>
            <a:r>
              <a:rPr lang="en-GB" sz="2400" dirty="0" err="1"/>
              <a:t>Lochranza</a:t>
            </a:r>
            <a:r>
              <a:rPr lang="en-GB" sz="2400" dirty="0"/>
              <a:t> as we steam down the sheltered waters of </a:t>
            </a:r>
            <a:r>
              <a:rPr lang="en-GB" sz="2400" dirty="0" err="1"/>
              <a:t>Kilbrannan</a:t>
            </a:r>
            <a:r>
              <a:rPr lang="en-GB" sz="2400" dirty="0"/>
              <a:t> Sound.</a:t>
            </a:r>
          </a:p>
        </p:txBody>
      </p:sp>
      <p:pic>
        <p:nvPicPr>
          <p:cNvPr id="8" name="Content Placeholder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1" y="116632"/>
            <a:ext cx="4248473" cy="3186355"/>
          </a:xfrm>
        </p:spPr>
      </p:pic>
      <p:pic>
        <p:nvPicPr>
          <p:cNvPr id="10" name="Content Placeholder 9"/>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179511" y="3501008"/>
            <a:ext cx="4273781" cy="3205336"/>
          </a:xfrm>
        </p:spPr>
      </p:pic>
      <p:pic>
        <p:nvPicPr>
          <p:cNvPr id="9" name="Content Placeholder 8"/>
          <p:cNvPicPr>
            <a:picLocks noGrp="1" noChangeAspect="1"/>
          </p:cNvPicPr>
          <p:nvPr>
            <p:ph sz="half" idx="3"/>
          </p:nvPr>
        </p:nvPicPr>
        <p:blipFill>
          <a:blip r:embed="rId4" cstate="print">
            <a:extLst>
              <a:ext uri="{28A0092B-C50C-407E-A947-70E740481C1C}">
                <a14:useLocalDpi xmlns:a14="http://schemas.microsoft.com/office/drawing/2010/main" val="0"/>
              </a:ext>
            </a:extLst>
          </a:blip>
          <a:stretch>
            <a:fillRect/>
          </a:stretch>
        </p:blipFill>
        <p:spPr>
          <a:xfrm>
            <a:off x="4740019" y="3501008"/>
            <a:ext cx="4230621" cy="3172966"/>
          </a:xfrm>
        </p:spPr>
      </p:pic>
    </p:spTree>
    <p:extLst>
      <p:ext uri="{BB962C8B-B14F-4D97-AF65-F5344CB8AC3E}">
        <p14:creationId xmlns:p14="http://schemas.microsoft.com/office/powerpoint/2010/main" val="2962569269"/>
      </p:ext>
    </p:extLst>
  </p:cSld>
  <p:clrMapOvr>
    <a:masterClrMapping/>
  </p:clrMapOvr>
  <p:transition spd="slow" advClick="0" advTm="12000"/>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4624"/>
            <a:ext cx="9144000" cy="648072"/>
          </a:xfrm>
        </p:spPr>
        <p:txBody>
          <a:bodyPr/>
          <a:lstStyle/>
          <a:p>
            <a:r>
              <a:rPr lang="en-GB" sz="2400" dirty="0"/>
              <a:t>The water being sheltered by the long peninsular of Kintyre.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024" r="128"/>
          <a:stretch/>
        </p:blipFill>
        <p:spPr>
          <a:xfrm>
            <a:off x="251520" y="763479"/>
            <a:ext cx="8617272" cy="5951989"/>
          </a:xfrm>
        </p:spPr>
      </p:pic>
    </p:spTree>
    <p:extLst>
      <p:ext uri="{BB962C8B-B14F-4D97-AF65-F5344CB8AC3E}">
        <p14:creationId xmlns:p14="http://schemas.microsoft.com/office/powerpoint/2010/main" val="1013281687"/>
      </p:ext>
    </p:extLst>
  </p:cSld>
  <p:clrMapOvr>
    <a:masterClrMapping/>
  </p:clrMapOvr>
  <p:transition spd="slow" advClick="0" advTm="12000"/>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5168"/>
            <a:ext cx="9217024" cy="759535"/>
          </a:xfrm>
        </p:spPr>
        <p:txBody>
          <a:bodyPr/>
          <a:lstStyle/>
          <a:p>
            <a:r>
              <a:rPr lang="en-GB" sz="2400" dirty="0"/>
              <a:t>We are heading for </a:t>
            </a:r>
            <a:r>
              <a:rPr lang="en-GB" sz="2400" dirty="0" err="1"/>
              <a:t>Campbeltown</a:t>
            </a:r>
            <a:r>
              <a:rPr lang="en-GB" sz="2400" dirty="0"/>
              <a:t>, additionally protected by</a:t>
            </a:r>
            <a:br>
              <a:rPr lang="en-GB" sz="2400" dirty="0"/>
            </a:br>
            <a:r>
              <a:rPr lang="en-GB" sz="2400" dirty="0"/>
              <a:t>Island </a:t>
            </a:r>
            <a:r>
              <a:rPr lang="en-GB" sz="2400" dirty="0" err="1"/>
              <a:t>Davarr</a:t>
            </a:r>
            <a:r>
              <a:rPr lang="en-GB" sz="2400" dirty="0"/>
              <a:t>, where rough weather may end this trip.</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1606" r="281"/>
          <a:stretch/>
        </p:blipFill>
        <p:spPr>
          <a:xfrm>
            <a:off x="179512" y="843378"/>
            <a:ext cx="8760302" cy="5823997"/>
          </a:xfrm>
        </p:spPr>
      </p:pic>
    </p:spTree>
    <p:extLst>
      <p:ext uri="{BB962C8B-B14F-4D97-AF65-F5344CB8AC3E}">
        <p14:creationId xmlns:p14="http://schemas.microsoft.com/office/powerpoint/2010/main" val="2103978316"/>
      </p:ext>
    </p:extLst>
  </p:cSld>
  <p:clrMapOvr>
    <a:masterClrMapping/>
  </p:clrMapOvr>
  <p:transition spd="slow" advClick="0" advTm="12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64088" y="28842"/>
            <a:ext cx="3600400" cy="3384376"/>
          </a:xfrm>
        </p:spPr>
        <p:txBody>
          <a:bodyPr/>
          <a:lstStyle/>
          <a:p>
            <a:r>
              <a:rPr lang="en-GB" sz="2400" dirty="0"/>
              <a:t>However a “cheer” went up when Captain O’Brian announced conditions were not as bad as feared and that we were to steam around the</a:t>
            </a:r>
            <a:br>
              <a:rPr lang="en-GB" sz="2400" dirty="0"/>
            </a:br>
            <a:r>
              <a:rPr lang="en-GB" sz="2400" dirty="0"/>
              <a:t>Mull of Kintyre. </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9404" r="-48" b="1997"/>
          <a:stretch/>
        </p:blipFill>
        <p:spPr>
          <a:xfrm>
            <a:off x="179512" y="143194"/>
            <a:ext cx="5040560" cy="3347885"/>
          </a:xfrm>
        </p:spPr>
      </p:pic>
      <p:pic>
        <p:nvPicPr>
          <p:cNvPr id="10" name="Content Placeholder 9"/>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 t="4609" r="-78"/>
          <a:stretch/>
        </p:blipFill>
        <p:spPr>
          <a:xfrm>
            <a:off x="179512" y="3648722"/>
            <a:ext cx="4277078" cy="3057622"/>
          </a:xfrm>
        </p:spPr>
      </p:pic>
      <p:pic>
        <p:nvPicPr>
          <p:cNvPr id="9" name="Content Placeholder 8"/>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t="4636" r="-279"/>
          <a:stretch/>
        </p:blipFill>
        <p:spPr>
          <a:xfrm>
            <a:off x="4644007" y="3648722"/>
            <a:ext cx="4260295" cy="3038640"/>
          </a:xfrm>
        </p:spPr>
      </p:pic>
    </p:spTree>
    <p:extLst>
      <p:ext uri="{BB962C8B-B14F-4D97-AF65-F5344CB8AC3E}">
        <p14:creationId xmlns:p14="http://schemas.microsoft.com/office/powerpoint/2010/main" val="4003898943"/>
      </p:ext>
    </p:extLst>
  </p:cSld>
  <p:clrMapOvr>
    <a:masterClrMapping/>
  </p:clrMapOvr>
  <p:transition spd="slow" advClick="0"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4704"/>
          </a:xfrm>
        </p:spPr>
        <p:txBody>
          <a:bodyPr/>
          <a:lstStyle/>
          <a:p>
            <a:r>
              <a:rPr lang="en-GB" sz="2400" dirty="0"/>
              <a:t>We soon reach the greenery of Harrison Park, typical</a:t>
            </a:r>
            <a:br>
              <a:rPr lang="en-GB" sz="2400" dirty="0"/>
            </a:br>
            <a:r>
              <a:rPr lang="en-GB" sz="2400" dirty="0"/>
              <a:t>of the rural feel of most of the Union Canal.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62" b="10284"/>
          <a:stretch/>
        </p:blipFill>
        <p:spPr>
          <a:xfrm>
            <a:off x="179512" y="786992"/>
            <a:ext cx="8784976" cy="5901592"/>
          </a:xfrm>
        </p:spPr>
      </p:pic>
    </p:spTree>
    <p:extLst>
      <p:ext uri="{BB962C8B-B14F-4D97-AF65-F5344CB8AC3E}">
        <p14:creationId xmlns:p14="http://schemas.microsoft.com/office/powerpoint/2010/main" val="4011075299"/>
      </p:ext>
    </p:extLst>
  </p:cSld>
  <p:clrMapOvr>
    <a:masterClrMapping/>
  </p:clrMapOvr>
  <p:transition spd="slow" advClick="0" advTm="12000"/>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20688"/>
          </a:xfrm>
        </p:spPr>
        <p:txBody>
          <a:bodyPr/>
          <a:lstStyle/>
          <a:p>
            <a:r>
              <a:rPr lang="en-GB" sz="2400" dirty="0"/>
              <a:t>And so, with the usual deep blast of the hooter, we reverse</a:t>
            </a:r>
            <a:br>
              <a:rPr lang="en-GB" sz="2400" dirty="0"/>
            </a:br>
            <a:r>
              <a:rPr lang="en-GB" sz="2400" dirty="0"/>
              <a:t>out into </a:t>
            </a:r>
            <a:r>
              <a:rPr lang="en-GB" sz="2400" dirty="0" err="1"/>
              <a:t>Campbeltown</a:t>
            </a:r>
            <a:r>
              <a:rPr lang="en-GB" sz="2400" dirty="0"/>
              <a:t> Loch to continue on our away.</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896" r="281"/>
          <a:stretch/>
        </p:blipFill>
        <p:spPr>
          <a:xfrm>
            <a:off x="179512" y="710214"/>
            <a:ext cx="8760302" cy="6002536"/>
          </a:xfrm>
        </p:spPr>
      </p:pic>
    </p:spTree>
    <p:extLst>
      <p:ext uri="{BB962C8B-B14F-4D97-AF65-F5344CB8AC3E}">
        <p14:creationId xmlns:p14="http://schemas.microsoft.com/office/powerpoint/2010/main" val="3081033992"/>
      </p:ext>
    </p:extLst>
  </p:cSld>
  <p:clrMapOvr>
    <a:masterClrMapping/>
  </p:clrMapOvr>
  <p:transition spd="slow" advClick="0" advTm="10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3501008"/>
            <a:ext cx="3456384" cy="3168352"/>
          </a:xfrm>
        </p:spPr>
        <p:txBody>
          <a:bodyPr/>
          <a:lstStyle/>
          <a:p>
            <a:r>
              <a:rPr lang="en-GB" sz="2400" dirty="0"/>
              <a:t>Heading past Island </a:t>
            </a:r>
            <a:r>
              <a:rPr lang="en-GB" sz="2400" dirty="0" err="1"/>
              <a:t>Davarr</a:t>
            </a:r>
            <a:r>
              <a:rPr lang="en-GB" sz="2400" dirty="0"/>
              <a:t> again towards and the open sea.</a:t>
            </a:r>
            <a:br>
              <a:rPr lang="en-GB" sz="2400" dirty="0"/>
            </a:br>
            <a:br>
              <a:rPr lang="en-GB" sz="2400" dirty="0"/>
            </a:br>
            <a:r>
              <a:rPr lang="en-GB" sz="2400" dirty="0"/>
              <a:t>Conditions, though, were challenging.</a:t>
            </a:r>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2913" t="9299"/>
          <a:stretch/>
        </p:blipFill>
        <p:spPr>
          <a:xfrm>
            <a:off x="179512" y="188640"/>
            <a:ext cx="4392488" cy="3077697"/>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r="164" b="2067"/>
          <a:stretch/>
        </p:blipFill>
        <p:spPr>
          <a:xfrm>
            <a:off x="4716016" y="188640"/>
            <a:ext cx="4193548" cy="3085236"/>
          </a:xfrm>
        </p:spPr>
      </p:pic>
      <p:pic>
        <p:nvPicPr>
          <p:cNvPr id="8" name="Content Placeholder 7"/>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1" t="7789" r="294" b="6741"/>
          <a:stretch/>
        </p:blipFill>
        <p:spPr>
          <a:xfrm>
            <a:off x="3851920" y="3429000"/>
            <a:ext cx="5079016" cy="3265337"/>
          </a:xfrm>
        </p:spPr>
      </p:pic>
    </p:spTree>
    <p:extLst>
      <p:ext uri="{BB962C8B-B14F-4D97-AF65-F5344CB8AC3E}">
        <p14:creationId xmlns:p14="http://schemas.microsoft.com/office/powerpoint/2010/main" val="705122278"/>
      </p:ext>
    </p:extLst>
  </p:cSld>
  <p:clrMapOvr>
    <a:masterClrMapping/>
  </p:clrMapOvr>
  <p:transition spd="slow" advClick="0" advTm="12000"/>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92696"/>
          </a:xfrm>
        </p:spPr>
        <p:txBody>
          <a:bodyPr/>
          <a:lstStyle/>
          <a:p>
            <a:r>
              <a:rPr lang="en-GB" sz="2400" dirty="0"/>
              <a:t>The sea was choppy and we had this rough sea with us for</a:t>
            </a:r>
            <a:br>
              <a:rPr lang="en-GB" sz="2400" dirty="0"/>
            </a:br>
            <a:r>
              <a:rPr lang="en-GB" sz="2400" dirty="0"/>
              <a:t>three hours as we headed towards Islay and Jura.</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 r="-34" b="5434"/>
          <a:stretch/>
        </p:blipFill>
        <p:spPr>
          <a:xfrm>
            <a:off x="323528" y="754960"/>
            <a:ext cx="8424936" cy="5972579"/>
          </a:xfrm>
        </p:spPr>
      </p:pic>
    </p:spTree>
    <p:extLst>
      <p:ext uri="{BB962C8B-B14F-4D97-AF65-F5344CB8AC3E}">
        <p14:creationId xmlns:p14="http://schemas.microsoft.com/office/powerpoint/2010/main" val="323496500"/>
      </p:ext>
    </p:extLst>
  </p:cSld>
  <p:clrMapOvr>
    <a:masterClrMapping/>
  </p:clrMapOvr>
  <p:transition spd="slow" advClick="0" advTm="12000"/>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88024" y="188640"/>
            <a:ext cx="3898776" cy="3096344"/>
          </a:xfrm>
        </p:spPr>
        <p:txBody>
          <a:bodyPr/>
          <a:lstStyle/>
          <a:p>
            <a:r>
              <a:rPr lang="en-GB" sz="2400" dirty="0"/>
              <a:t>It rained hard and</a:t>
            </a:r>
            <a:br>
              <a:rPr lang="en-GB" sz="2400" dirty="0"/>
            </a:br>
            <a:r>
              <a:rPr lang="en-GB" sz="2400" dirty="0"/>
              <a:t> the wind blew.</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r="16" b="3121"/>
          <a:stretch/>
        </p:blipFill>
        <p:spPr>
          <a:xfrm>
            <a:off x="179512" y="188640"/>
            <a:ext cx="4320481" cy="3139714"/>
          </a:xfrm>
        </p:spPr>
      </p:pic>
      <p:pic>
        <p:nvPicPr>
          <p:cNvPr id="10" name="Content Placeholder 9"/>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1" t="1809" r="151"/>
          <a:stretch/>
        </p:blipFill>
        <p:spPr>
          <a:xfrm>
            <a:off x="4716016" y="3554118"/>
            <a:ext cx="4267214" cy="3147294"/>
          </a:xfrm>
        </p:spPr>
      </p:pic>
      <p:pic>
        <p:nvPicPr>
          <p:cNvPr id="9" name="Content Placeholder 8"/>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t="2960" r="307"/>
          <a:stretch/>
        </p:blipFill>
        <p:spPr>
          <a:xfrm>
            <a:off x="179512" y="3537847"/>
            <a:ext cx="4320480" cy="3154129"/>
          </a:xfrm>
        </p:spPr>
      </p:pic>
    </p:spTree>
    <p:extLst>
      <p:ext uri="{BB962C8B-B14F-4D97-AF65-F5344CB8AC3E}">
        <p14:creationId xmlns:p14="http://schemas.microsoft.com/office/powerpoint/2010/main" val="2128636081"/>
      </p:ext>
    </p:extLst>
  </p:cSld>
  <p:clrMapOvr>
    <a:masterClrMapping/>
  </p:clrMapOvr>
  <p:transition spd="slow" advClick="0" advTm="12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0"/>
            <a:ext cx="8229600" cy="692696"/>
          </a:xfrm>
        </p:spPr>
        <p:txBody>
          <a:bodyPr/>
          <a:lstStyle/>
          <a:p>
            <a:r>
              <a:rPr lang="en-GB" sz="2400" dirty="0"/>
              <a:t>But Waverley’s paddle wheels kept on turning.</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142"/>
          <a:stretch/>
        </p:blipFill>
        <p:spPr>
          <a:xfrm>
            <a:off x="467544" y="692696"/>
            <a:ext cx="8424936" cy="5993793"/>
          </a:xfrm>
        </p:spPr>
      </p:pic>
    </p:spTree>
    <p:extLst>
      <p:ext uri="{BB962C8B-B14F-4D97-AF65-F5344CB8AC3E}">
        <p14:creationId xmlns:p14="http://schemas.microsoft.com/office/powerpoint/2010/main" val="1258229128"/>
      </p:ext>
    </p:extLst>
  </p:cSld>
  <p:clrMapOvr>
    <a:masterClrMapping/>
  </p:clrMapOvr>
  <p:transition spd="slow" advClick="0" advTm="9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0"/>
            <a:ext cx="9217024" cy="836712"/>
          </a:xfrm>
        </p:spPr>
        <p:txBody>
          <a:bodyPr/>
          <a:lstStyle/>
          <a:p>
            <a:r>
              <a:rPr lang="en-GB" sz="2400" dirty="0"/>
              <a:t>But eventually we did reach Islay, the Sound of Islay being guarded by </a:t>
            </a:r>
            <a:r>
              <a:rPr lang="en-GB" sz="2400" dirty="0" err="1"/>
              <a:t>spectaculary</a:t>
            </a:r>
            <a:r>
              <a:rPr lang="en-GB" sz="2400" dirty="0"/>
              <a:t> positioned McArthur’s Point lighthouse.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6580" r="-83" b="3942"/>
          <a:stretch/>
        </p:blipFill>
        <p:spPr>
          <a:xfrm>
            <a:off x="179512" y="836712"/>
            <a:ext cx="8778057" cy="5885895"/>
          </a:xfrm>
        </p:spPr>
      </p:pic>
    </p:spTree>
    <p:extLst>
      <p:ext uri="{BB962C8B-B14F-4D97-AF65-F5344CB8AC3E}">
        <p14:creationId xmlns:p14="http://schemas.microsoft.com/office/powerpoint/2010/main" val="2491211937"/>
      </p:ext>
    </p:extLst>
  </p:cSld>
  <p:clrMapOvr>
    <a:masterClrMapping/>
  </p:clrMapOvr>
  <p:transition spd="slow" advClick="0" advTm="12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lstStyle/>
          <a:p>
            <a:r>
              <a:rPr lang="en-GB" sz="2400" dirty="0"/>
              <a:t>We are now in the Inner Hebrides as we steam through the  narrow sound between Islay and Jura.</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7947" r="78" b="1905"/>
          <a:stretch/>
        </p:blipFill>
        <p:spPr>
          <a:xfrm>
            <a:off x="179512" y="764704"/>
            <a:ext cx="8778057" cy="5939621"/>
          </a:xfrm>
        </p:spPr>
      </p:pic>
    </p:spTree>
    <p:extLst>
      <p:ext uri="{BB962C8B-B14F-4D97-AF65-F5344CB8AC3E}">
        <p14:creationId xmlns:p14="http://schemas.microsoft.com/office/powerpoint/2010/main" val="148436828"/>
      </p:ext>
    </p:extLst>
  </p:cSld>
  <p:clrMapOvr>
    <a:masterClrMapping/>
  </p:clrMapOvr>
  <p:transition spd="slow" advClick="0" advTm="12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67944" y="381000"/>
            <a:ext cx="4618856" cy="2471936"/>
          </a:xfrm>
        </p:spPr>
        <p:txBody>
          <a:bodyPr/>
          <a:lstStyle/>
          <a:p>
            <a:r>
              <a:rPr lang="en-GB" sz="2400" dirty="0"/>
              <a:t>Jura, to the north, appears less rugged but it still all looks pretty barren in winter browns.</a:t>
            </a:r>
            <a:endParaRPr lang="en-GB" dirty="0"/>
          </a:p>
        </p:txBody>
      </p:sp>
      <p:pic>
        <p:nvPicPr>
          <p:cNvPr id="8" name="Content Placeholder 7"/>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9511" y="188640"/>
            <a:ext cx="3648405" cy="2736304"/>
          </a:xfrm>
        </p:spPr>
      </p:pic>
      <p:pic>
        <p:nvPicPr>
          <p:cNvPr id="9" name="Content Placeholder 8"/>
          <p:cNvPicPr>
            <a:picLocks noGrp="1" noChangeAspect="1"/>
          </p:cNvPicPr>
          <p:nvPr>
            <p:ph sz="half" idx="3"/>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 t="10091" r="85" b="35668"/>
          <a:stretch/>
        </p:blipFill>
        <p:spPr>
          <a:xfrm>
            <a:off x="179512" y="3068960"/>
            <a:ext cx="8786935" cy="3577701"/>
          </a:xfrm>
        </p:spPr>
      </p:pic>
    </p:spTree>
    <p:extLst>
      <p:ext uri="{BB962C8B-B14F-4D97-AF65-F5344CB8AC3E}">
        <p14:creationId xmlns:p14="http://schemas.microsoft.com/office/powerpoint/2010/main" val="346615155"/>
      </p:ext>
    </p:extLst>
  </p:cSld>
  <p:clrMapOvr>
    <a:masterClrMapping/>
  </p:clrMapOvr>
  <p:transition spd="slow" advClick="0" advTm="12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692696"/>
          </a:xfrm>
        </p:spPr>
        <p:txBody>
          <a:bodyPr/>
          <a:lstStyle/>
          <a:p>
            <a:r>
              <a:rPr lang="en-GB" sz="2400" dirty="0"/>
              <a:t>Waverley must dock at least once every 70 miles and, although a detour, tiny </a:t>
            </a:r>
            <a:r>
              <a:rPr lang="en-GB" sz="2400" dirty="0" err="1"/>
              <a:t>Colonsay</a:t>
            </a:r>
            <a:r>
              <a:rPr lang="en-GB" sz="2400" dirty="0"/>
              <a:t> has the only suitable pier around here.</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7393" r="-47" b="2085"/>
          <a:stretch/>
        </p:blipFill>
        <p:spPr>
          <a:xfrm>
            <a:off x="179512" y="754602"/>
            <a:ext cx="8778057" cy="5956760"/>
          </a:xfrm>
        </p:spPr>
      </p:pic>
    </p:spTree>
    <p:extLst>
      <p:ext uri="{BB962C8B-B14F-4D97-AF65-F5344CB8AC3E}">
        <p14:creationId xmlns:p14="http://schemas.microsoft.com/office/powerpoint/2010/main" val="412445174"/>
      </p:ext>
    </p:extLst>
  </p:cSld>
  <p:clrMapOvr>
    <a:masterClrMapping/>
  </p:clrMapOvr>
  <p:transition spd="slow" advClick="0" advTm="10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9144000" cy="764704"/>
          </a:xfrm>
        </p:spPr>
        <p:txBody>
          <a:bodyPr/>
          <a:lstStyle/>
          <a:p>
            <a:r>
              <a:rPr lang="en-GB" sz="2400" dirty="0"/>
              <a:t>And this is the </a:t>
            </a:r>
            <a:r>
              <a:rPr lang="en-GB" sz="2400" dirty="0" err="1"/>
              <a:t>Colonsay</a:t>
            </a:r>
            <a:r>
              <a:rPr lang="en-GB" sz="2400" dirty="0"/>
              <a:t> jetty at </a:t>
            </a:r>
            <a:r>
              <a:rPr lang="en-GB" sz="2400" dirty="0" err="1"/>
              <a:t>Scalasaig</a:t>
            </a:r>
            <a:r>
              <a:rPr lang="en-GB" sz="2400" dirty="0"/>
              <a:t>. We just paused. Nobody got on and nobody got off. The island’s population is 130.  </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7274" r="543" b="3596"/>
          <a:stretch/>
        </p:blipFill>
        <p:spPr>
          <a:xfrm>
            <a:off x="179512" y="825622"/>
            <a:ext cx="8751424" cy="5882197"/>
          </a:xfrm>
        </p:spPr>
      </p:pic>
    </p:spTree>
    <p:extLst>
      <p:ext uri="{BB962C8B-B14F-4D97-AF65-F5344CB8AC3E}">
        <p14:creationId xmlns:p14="http://schemas.microsoft.com/office/powerpoint/2010/main" val="3501574499"/>
      </p:ext>
    </p:extLst>
  </p:cSld>
  <p:clrMapOvr>
    <a:masterClrMapping/>
  </p:clrMapOvr>
  <p:transition spd="slow" advClick="0" advTm="12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047"/>
            <a:ext cx="9144000" cy="750658"/>
          </a:xfrm>
        </p:spPr>
        <p:txBody>
          <a:bodyPr/>
          <a:lstStyle/>
          <a:p>
            <a:r>
              <a:rPr lang="en-GB" sz="2400" dirty="0"/>
              <a:t>Bridge 3, with its period boathouse for rowing boat hire.</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88" b="10377"/>
          <a:stretch/>
        </p:blipFill>
        <p:spPr>
          <a:xfrm>
            <a:off x="179512" y="764704"/>
            <a:ext cx="8751424" cy="5893548"/>
          </a:xfrm>
        </p:spPr>
      </p:pic>
    </p:spTree>
    <p:extLst>
      <p:ext uri="{BB962C8B-B14F-4D97-AF65-F5344CB8AC3E}">
        <p14:creationId xmlns:p14="http://schemas.microsoft.com/office/powerpoint/2010/main" val="3462459481"/>
      </p:ext>
    </p:extLst>
  </p:cSld>
  <p:clrMapOvr>
    <a:masterClrMapping/>
  </p:clrMapOvr>
  <p:transition spd="slow" advClick="0" advTm="12000"/>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43808" y="0"/>
            <a:ext cx="2592288" cy="3243554"/>
          </a:xfrm>
        </p:spPr>
        <p:txBody>
          <a:bodyPr/>
          <a:lstStyle/>
          <a:p>
            <a:r>
              <a:rPr lang="en-GB" sz="2400" dirty="0"/>
              <a:t>By coincidence the Friday sailing of </a:t>
            </a:r>
            <a:r>
              <a:rPr lang="en-GB" sz="2400" dirty="0" err="1"/>
              <a:t>MacBraynes</a:t>
            </a:r>
            <a:r>
              <a:rPr lang="en-GB" sz="2400" dirty="0"/>
              <a:t> Lord of the Isles was also arriving, so we had a rousing exchange</a:t>
            </a:r>
            <a:br>
              <a:rPr lang="en-GB" sz="2400" dirty="0"/>
            </a:br>
            <a:r>
              <a:rPr lang="en-GB" sz="2400" dirty="0"/>
              <a:t>of hooters! </a:t>
            </a:r>
          </a:p>
        </p:txBody>
      </p:sp>
      <p:pic>
        <p:nvPicPr>
          <p:cNvPr id="8" name="Content Placeholder 7"/>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t="-40" r="10005"/>
          <a:stretch/>
        </p:blipFill>
        <p:spPr>
          <a:xfrm>
            <a:off x="5364088" y="140482"/>
            <a:ext cx="3600400" cy="3001707"/>
          </a:xfrm>
        </p:spPr>
      </p:pic>
      <p:pic>
        <p:nvPicPr>
          <p:cNvPr id="9" name="Content Placeholder 8"/>
          <p:cNvPicPr>
            <a:picLocks noGrp="1" noChangeAspect="1"/>
          </p:cNvPicPr>
          <p:nvPr>
            <p:ph sz="quarter" idx="2"/>
          </p:nvPr>
        </p:nvPicPr>
        <p:blipFill rotWithShape="1">
          <a:blip r:embed="rId3" cstate="print">
            <a:extLst>
              <a:ext uri="{28A0092B-C50C-407E-A947-70E740481C1C}">
                <a14:useLocalDpi xmlns:a14="http://schemas.microsoft.com/office/drawing/2010/main" val="0"/>
              </a:ext>
            </a:extLst>
          </a:blip>
          <a:srcRect l="20439" t="15011" r="21085"/>
          <a:stretch/>
        </p:blipFill>
        <p:spPr>
          <a:xfrm>
            <a:off x="179512" y="188640"/>
            <a:ext cx="2736304" cy="2982673"/>
          </a:xfrm>
        </p:spPr>
      </p:pic>
      <p:pic>
        <p:nvPicPr>
          <p:cNvPr id="10" name="Content Placeholder 9"/>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t="17016" r="-98" b="32997"/>
          <a:stretch/>
        </p:blipFill>
        <p:spPr>
          <a:xfrm>
            <a:off x="107504" y="3356992"/>
            <a:ext cx="8912209" cy="3338005"/>
          </a:xfrm>
        </p:spPr>
      </p:pic>
    </p:spTree>
    <p:extLst>
      <p:ext uri="{BB962C8B-B14F-4D97-AF65-F5344CB8AC3E}">
        <p14:creationId xmlns:p14="http://schemas.microsoft.com/office/powerpoint/2010/main" val="2786886615"/>
      </p:ext>
    </p:extLst>
  </p:cSld>
  <p:clrMapOvr>
    <a:masterClrMapping/>
  </p:clrMapOvr>
  <p:transition spd="slow" advClick="0" advTm="12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702" y="0"/>
            <a:ext cx="9073008" cy="671736"/>
          </a:xfrm>
        </p:spPr>
        <p:txBody>
          <a:bodyPr/>
          <a:lstStyle/>
          <a:p>
            <a:r>
              <a:rPr lang="en-GB" sz="2400" dirty="0"/>
              <a:t>And the weather also improved departing </a:t>
            </a:r>
            <a:r>
              <a:rPr lang="en-GB" sz="2400" dirty="0" err="1"/>
              <a:t>Colonsay</a:t>
            </a:r>
            <a:r>
              <a:rPr lang="en-GB" sz="2400" dirty="0"/>
              <a:t>, </a:t>
            </a:r>
            <a:br>
              <a:rPr lang="en-GB" sz="2400" dirty="0"/>
            </a:br>
            <a:r>
              <a:rPr lang="en-GB" sz="2400" dirty="0"/>
              <a:t>as we set off for Oban.</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272" r="68" b="5240"/>
          <a:stretch/>
        </p:blipFill>
        <p:spPr>
          <a:xfrm>
            <a:off x="179511" y="746058"/>
            <a:ext cx="8784977" cy="5966111"/>
          </a:xfrm>
        </p:spPr>
      </p:pic>
    </p:spTree>
    <p:extLst>
      <p:ext uri="{BB962C8B-B14F-4D97-AF65-F5344CB8AC3E}">
        <p14:creationId xmlns:p14="http://schemas.microsoft.com/office/powerpoint/2010/main" val="206102126"/>
      </p:ext>
    </p:extLst>
  </p:cSld>
  <p:clrMapOvr>
    <a:masterClrMapping/>
  </p:clrMapOvr>
  <p:transition spd="slow" advClick="0" advTm="12000"/>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92696"/>
          </a:xfrm>
        </p:spPr>
        <p:txBody>
          <a:bodyPr/>
          <a:lstStyle/>
          <a:p>
            <a:r>
              <a:rPr lang="en-GB" sz="2400" dirty="0"/>
              <a:t>Dusk approaches as </a:t>
            </a:r>
            <a:r>
              <a:rPr lang="en-GB" sz="2400" dirty="0" err="1"/>
              <a:t>Luing</a:t>
            </a:r>
            <a:r>
              <a:rPr lang="en-GB" sz="2400" dirty="0"/>
              <a:t> and </a:t>
            </a:r>
            <a:r>
              <a:rPr lang="en-GB" sz="2400" dirty="0" err="1"/>
              <a:t>Seil</a:t>
            </a:r>
            <a:br>
              <a:rPr lang="en-GB" sz="2400" dirty="0"/>
            </a:br>
            <a:r>
              <a:rPr lang="en-GB" sz="2400" dirty="0"/>
              <a:t>pass and the mainland nears.</a:t>
            </a:r>
          </a:p>
        </p:txBody>
      </p:sp>
      <p:pic>
        <p:nvPicPr>
          <p:cNvPr id="4" name="Content Placeholder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 t="7300" r="-162" b="2733"/>
          <a:stretch/>
        </p:blipFill>
        <p:spPr>
          <a:xfrm>
            <a:off x="179512" y="788203"/>
            <a:ext cx="8784976" cy="5918152"/>
          </a:xfrm>
        </p:spPr>
      </p:pic>
    </p:spTree>
    <p:extLst>
      <p:ext uri="{BB962C8B-B14F-4D97-AF65-F5344CB8AC3E}">
        <p14:creationId xmlns:p14="http://schemas.microsoft.com/office/powerpoint/2010/main" val="1144546408"/>
      </p:ext>
    </p:extLst>
  </p:cSld>
  <p:clrMapOvr>
    <a:masterClrMapping/>
  </p:clrMapOvr>
  <p:transition spd="slow" advClick="0" advTm="1200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69"/>
            <a:ext cx="9144000" cy="555349"/>
          </a:xfrm>
        </p:spPr>
        <p:txBody>
          <a:bodyPr/>
          <a:lstStyle/>
          <a:p>
            <a:r>
              <a:rPr lang="en-GB" sz="2400" dirty="0"/>
              <a:t>As this Waverley epic comes to an end. </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3630" r="-23" b="3974"/>
          <a:stretch/>
        </p:blipFill>
        <p:spPr>
          <a:xfrm>
            <a:off x="179512" y="603682"/>
            <a:ext cx="8786935" cy="6087817"/>
          </a:xfrm>
        </p:spPr>
      </p:pic>
    </p:spTree>
    <p:extLst>
      <p:ext uri="{BB962C8B-B14F-4D97-AF65-F5344CB8AC3E}">
        <p14:creationId xmlns:p14="http://schemas.microsoft.com/office/powerpoint/2010/main" val="3926110320"/>
      </p:ext>
    </p:extLst>
  </p:cSld>
  <p:clrMapOvr>
    <a:masterClrMapping/>
  </p:clrMapOvr>
  <p:transition spd="slow" advClick="0" advTm="12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88024" y="3573016"/>
            <a:ext cx="4104456" cy="2883768"/>
          </a:xfrm>
        </p:spPr>
        <p:txBody>
          <a:bodyPr/>
          <a:lstStyle/>
          <a:p>
            <a:r>
              <a:rPr lang="en-GB" sz="2400" dirty="0"/>
              <a:t>Some 15 hours after boarding we walk down the gangplank into Oban after an amazing 207 mile trip.</a:t>
            </a:r>
            <a:br>
              <a:rPr lang="en-GB" sz="2400" dirty="0"/>
            </a:br>
            <a:br>
              <a:rPr lang="en-GB" sz="2400" dirty="0"/>
            </a:br>
            <a:r>
              <a:rPr lang="en-GB" sz="2400" dirty="0"/>
              <a:t>What a boat!</a:t>
            </a:r>
            <a:br>
              <a:rPr lang="en-GB" sz="2400" dirty="0"/>
            </a:br>
            <a:br>
              <a:rPr lang="en-GB" sz="2400" dirty="0"/>
            </a:br>
            <a:endParaRPr lang="en-GB" sz="2400" dirty="0"/>
          </a:p>
        </p:txBody>
      </p:sp>
      <p:pic>
        <p:nvPicPr>
          <p:cNvPr id="4" name="Content Placeholder 3"/>
          <p:cNvPicPr>
            <a:picLocks noGrp="1" noChangeAspect="1"/>
          </p:cNvPicPr>
          <p:nvPr>
            <p:ph sz="quarter" idx="1"/>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83" r="391" b="792"/>
          <a:stretch/>
        </p:blipFill>
        <p:spPr>
          <a:xfrm>
            <a:off x="179512" y="3474576"/>
            <a:ext cx="4320480" cy="3230038"/>
          </a:xfrm>
        </p:spPr>
      </p:pic>
      <p:pic>
        <p:nvPicPr>
          <p:cNvPr id="9" name="Content Placeholder 8"/>
          <p:cNvPicPr>
            <a:picLocks noGrp="1" noChangeAspect="1"/>
          </p:cNvPicPr>
          <p:nvPr>
            <p:ph sz="half" idx="3"/>
          </p:nvPr>
        </p:nvPicPr>
        <p:blipFill rotWithShape="1">
          <a:blip r:embed="rId4" cstate="print">
            <a:extLst>
              <a:ext uri="{28A0092B-C50C-407E-A947-70E740481C1C}">
                <a14:useLocalDpi xmlns:a14="http://schemas.microsoft.com/office/drawing/2010/main" val="0"/>
              </a:ext>
            </a:extLst>
          </a:blip>
          <a:srcRect l="-1" t="25024" r="89" b="27993"/>
          <a:stretch/>
        </p:blipFill>
        <p:spPr>
          <a:xfrm>
            <a:off x="179512" y="188640"/>
            <a:ext cx="8778057" cy="3095909"/>
          </a:xfrm>
        </p:spPr>
      </p:pic>
    </p:spTree>
    <p:extLst>
      <p:ext uri="{BB962C8B-B14F-4D97-AF65-F5344CB8AC3E}">
        <p14:creationId xmlns:p14="http://schemas.microsoft.com/office/powerpoint/2010/main" val="4236351858"/>
      </p:ext>
    </p:extLst>
  </p:cSld>
  <p:clrMapOvr>
    <a:masterClrMapping/>
  </p:clrMapOvr>
  <p:transition spd="slow" advClick="0" advTm="12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95536" y="17755"/>
            <a:ext cx="8244408" cy="671736"/>
          </a:xfrm>
        </p:spPr>
        <p:txBody>
          <a:bodyPr/>
          <a:lstStyle/>
          <a:p>
            <a:r>
              <a:rPr lang="en-GB" sz="2400" dirty="0"/>
              <a:t>But sadly things aren’t always so good and the next leg of our trip, the 28 miles to Fort William, was cancelled.</a:t>
            </a:r>
          </a:p>
        </p:txBody>
      </p:sp>
      <p:pic>
        <p:nvPicPr>
          <p:cNvPr id="8" name="Content Placeholder 7"/>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8749" r="-22" b="1870"/>
          <a:stretch/>
        </p:blipFill>
        <p:spPr>
          <a:xfrm>
            <a:off x="179511" y="790113"/>
            <a:ext cx="8786935" cy="5889099"/>
          </a:xfrm>
        </p:spPr>
      </p:pic>
    </p:spTree>
    <p:extLst>
      <p:ext uri="{BB962C8B-B14F-4D97-AF65-F5344CB8AC3E}">
        <p14:creationId xmlns:p14="http://schemas.microsoft.com/office/powerpoint/2010/main" val="3684178640"/>
      </p:ext>
    </p:extLst>
  </p:cSld>
  <p:clrMapOvr>
    <a:masterClrMapping/>
  </p:clrMapOvr>
  <p:transition spd="slow" advClick="0" advTm="12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08504" cy="764704"/>
          </a:xfrm>
        </p:spPr>
        <p:txBody>
          <a:bodyPr/>
          <a:lstStyle/>
          <a:p>
            <a:r>
              <a:rPr lang="en-GB" sz="2400" dirty="0"/>
              <a:t>As the Waverley had emergency generator problems.</a:t>
            </a:r>
            <a:br>
              <a:rPr lang="en-GB" sz="2400" dirty="0"/>
            </a:br>
            <a:r>
              <a:rPr lang="en-GB" sz="2400" dirty="0"/>
              <a:t>Repairs could just enable an evening sailing.</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 t="7853" r="100" b="3640"/>
          <a:stretch/>
        </p:blipFill>
        <p:spPr>
          <a:xfrm>
            <a:off x="179512" y="836712"/>
            <a:ext cx="8804691" cy="5850384"/>
          </a:xfrm>
        </p:spPr>
      </p:pic>
    </p:spTree>
    <p:extLst>
      <p:ext uri="{BB962C8B-B14F-4D97-AF65-F5344CB8AC3E}">
        <p14:creationId xmlns:p14="http://schemas.microsoft.com/office/powerpoint/2010/main" val="368529533"/>
      </p:ext>
    </p:extLst>
  </p:cSld>
  <p:clrMapOvr>
    <a:masterClrMapping/>
  </p:clrMapOvr>
  <p:transition spd="slow" advClick="0" advTm="12000"/>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sz="quarter"/>
          </p:nvPr>
        </p:nvSpPr>
        <p:spPr>
          <a:xfrm>
            <a:off x="4400379" y="3519996"/>
            <a:ext cx="4716016" cy="701092"/>
          </a:xfrm>
        </p:spPr>
        <p:txBody>
          <a:bodyPr/>
          <a:lstStyle/>
          <a:p>
            <a:r>
              <a:rPr lang="en-GB" sz="2400" dirty="0"/>
              <a:t>So we wined, dined</a:t>
            </a:r>
            <a:br>
              <a:rPr lang="en-GB" sz="2400" dirty="0"/>
            </a:br>
            <a:r>
              <a:rPr lang="en-GB" sz="2400" dirty="0"/>
              <a:t>and lazed about in Oban.</a:t>
            </a:r>
          </a:p>
        </p:txBody>
      </p:sp>
      <p:pic>
        <p:nvPicPr>
          <p:cNvPr id="4" name="Content Placeholder 3"/>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7654" t="6460" r="1365" b="2788"/>
          <a:stretch/>
        </p:blipFill>
        <p:spPr>
          <a:xfrm>
            <a:off x="179512" y="188639"/>
            <a:ext cx="4248472" cy="3180353"/>
          </a:xfrm>
        </p:spPr>
      </p:pic>
      <p:pic>
        <p:nvPicPr>
          <p:cNvPr id="7" name="Content Placeholder 6"/>
          <p:cNvPicPr>
            <a:picLocks noGrp="1" noChangeAspect="1"/>
          </p:cNvPicPr>
          <p:nvPr>
            <p:ph sz="quarter" idx="2"/>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6646" t="1291" r="14" b="17729"/>
          <a:stretch/>
        </p:blipFill>
        <p:spPr>
          <a:xfrm>
            <a:off x="4651899" y="204186"/>
            <a:ext cx="4305670" cy="3142696"/>
          </a:xfrm>
        </p:spPr>
      </p:pic>
      <p:pic>
        <p:nvPicPr>
          <p:cNvPr id="8" name="Content Placeholder 7"/>
          <p:cNvPicPr>
            <a:picLocks noGrp="1" noChangeAspect="1"/>
          </p:cNvPicPr>
          <p:nvPr>
            <p:ph sz="quarter" idx="3"/>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6112" b="5605"/>
          <a:stretch/>
        </p:blipFill>
        <p:spPr>
          <a:xfrm>
            <a:off x="179512" y="3483298"/>
            <a:ext cx="4248453" cy="3203561"/>
          </a:xfrm>
        </p:spPr>
      </p:pic>
      <p:pic>
        <p:nvPicPr>
          <p:cNvPr id="6" name="Content Placeholder 5"/>
          <p:cNvPicPr>
            <a:picLocks noGrp="1" noChangeAspect="1"/>
          </p:cNvPicPr>
          <p:nvPr>
            <p:ph sz="quarter" idx="4"/>
          </p:nvPr>
        </p:nvPicPr>
        <p:blipFill rotWithShape="1">
          <a:blip r:embed="rId7" cstate="print">
            <a:extLst>
              <a:ext uri="{28A0092B-C50C-407E-A947-70E740481C1C}">
                <a14:useLocalDpi xmlns:a14="http://schemas.microsoft.com/office/drawing/2010/main" val="0"/>
              </a:ext>
            </a:extLst>
          </a:blip>
          <a:srcRect l="-258" t="27754" r="131" b="2226"/>
          <a:stretch/>
        </p:blipFill>
        <p:spPr>
          <a:xfrm>
            <a:off x="4610963" y="4365104"/>
            <a:ext cx="4350058" cy="2281561"/>
          </a:xfrm>
        </p:spPr>
      </p:pic>
    </p:spTree>
    <p:extLst>
      <p:ext uri="{BB962C8B-B14F-4D97-AF65-F5344CB8AC3E}">
        <p14:creationId xmlns:p14="http://schemas.microsoft.com/office/powerpoint/2010/main" val="2949414292"/>
      </p:ext>
    </p:extLst>
  </p:cSld>
  <p:clrMapOvr>
    <a:masterClrMapping/>
  </p:clrMapOvr>
  <p:transition spd="slow" advClick="0" advTm="12000"/>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00" y="-17755"/>
            <a:ext cx="8893496" cy="908720"/>
          </a:xfrm>
        </p:spPr>
        <p:txBody>
          <a:bodyPr/>
          <a:lstStyle/>
          <a:p>
            <a:r>
              <a:rPr lang="en-GB" sz="2400" dirty="0"/>
              <a:t>But it was not to be. The Waverley is not calling at</a:t>
            </a:r>
            <a:br>
              <a:rPr lang="en-GB" sz="2400" dirty="0"/>
            </a:br>
            <a:r>
              <a:rPr lang="en-GB" sz="2400" dirty="0"/>
              <a:t> Fort William this year. An alternative </a:t>
            </a:r>
            <a:r>
              <a:rPr lang="en-GB" sz="2400"/>
              <a:t>plan will be </a:t>
            </a:r>
            <a:r>
              <a:rPr lang="en-GB" sz="2400" dirty="0"/>
              <a:t>required!</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954" r="241" b="6185"/>
          <a:stretch/>
        </p:blipFill>
        <p:spPr>
          <a:xfrm>
            <a:off x="179512" y="932155"/>
            <a:ext cx="8778058" cy="5732262"/>
          </a:xfrm>
        </p:spPr>
      </p:pic>
    </p:spTree>
    <p:extLst>
      <p:ext uri="{BB962C8B-B14F-4D97-AF65-F5344CB8AC3E}">
        <p14:creationId xmlns:p14="http://schemas.microsoft.com/office/powerpoint/2010/main" val="224844749"/>
      </p:ext>
    </p:extLst>
  </p:cSld>
  <p:clrMapOvr>
    <a:masterClrMapping/>
  </p:clrMapOvr>
  <p:transition spd="slow" advClick="0" advTm="12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420888"/>
            <a:ext cx="8229600" cy="1371600"/>
          </a:xfrm>
        </p:spPr>
        <p:txBody>
          <a:bodyPr/>
          <a:lstStyle/>
          <a:p>
            <a:r>
              <a:rPr lang="en-GB" sz="2400" dirty="0"/>
              <a:t>End of Chapter 9</a:t>
            </a:r>
          </a:p>
        </p:txBody>
      </p:sp>
      <p:sp>
        <p:nvSpPr>
          <p:cNvPr id="3" name="Content Placeholder 2"/>
          <p:cNvSpPr>
            <a:spLocks noGrp="1"/>
          </p:cNvSpPr>
          <p:nvPr>
            <p:ph idx="1"/>
          </p:nvPr>
        </p:nvSpPr>
        <p:spPr/>
        <p:txBody>
          <a:bodyPr/>
          <a:lstStyle/>
          <a:p>
            <a:endParaRPr lang="en-GB" dirty="0"/>
          </a:p>
        </p:txBody>
      </p:sp>
    </p:spTree>
    <p:extLst>
      <p:ext uri="{BB962C8B-B14F-4D97-AF65-F5344CB8AC3E}">
        <p14:creationId xmlns:p14="http://schemas.microsoft.com/office/powerpoint/2010/main" val="3519114715"/>
      </p:ext>
    </p:extLst>
  </p:cSld>
  <p:clrMapOvr>
    <a:masterClrMapping/>
  </p:clrMapOvr>
  <p:transition spd="slow" advClick="0" advTm="12000"/>
</p:sld>
</file>

<file path=ppt/theme/theme1.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16002</TotalTime>
  <Words>1926</Words>
  <Application>Microsoft Office PowerPoint</Application>
  <PresentationFormat>On-screen Show (4:3)</PresentationFormat>
  <Paragraphs>105</Paragraphs>
  <Slides>99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99</vt:i4>
      </vt:variant>
    </vt:vector>
  </HeadingPairs>
  <TitlesOfParts>
    <vt:vector size="103" baseType="lpstr">
      <vt:lpstr>Arial</vt:lpstr>
      <vt:lpstr>Tahoma</vt:lpstr>
      <vt:lpstr>Wingdings</vt:lpstr>
      <vt:lpstr>Textured</vt:lpstr>
      <vt:lpstr>Exploring Britain  Boating North   Part 9 </vt:lpstr>
      <vt:lpstr>We have reached Edinburgh where we find a gold letter box for an Olympic rowing gold in this Olympic year.   Surprisingly close to Edinburgh city centre we also find the Union Canal.</vt:lpstr>
      <vt:lpstr>But it was once even closer as modern redevelopment has built on the original terminal basins.</vt:lpstr>
      <vt:lpstr>So this is now Edinburgh’s canal terminus.</vt:lpstr>
      <vt:lpstr>As we set off aboard the 62ft narrowboat Suzanne Marie, to travel the Scottish lowland canals to the River Clyde.</vt:lpstr>
      <vt:lpstr>A British Waterways Scotland employee lifts Leamington Lift Bridge to start our journey along this impressive contour canal.   </vt:lpstr>
      <vt:lpstr>As solid tenements line our departure from Edinburgh. </vt:lpstr>
      <vt:lpstr>We soon reach the greenery of Harrison Park, typical of the rural feel of most of the Union Canal. </vt:lpstr>
      <vt:lpstr>Bridge 3, with its period boathouse for rowing boat hire.</vt:lpstr>
      <vt:lpstr>Then Slateford Aqueduct, the first of three substantial aqueducts.</vt:lpstr>
      <vt:lpstr>Urban Wester Hailes next where, in a millennium restoration project, a mile of infilled canal was completely rebuilt. </vt:lpstr>
      <vt:lpstr>This is a typical Millennium Link  bridge and seven of these were needed in Wester Hailes alone.    The restoration MM’s, (the Roman 2000), pop up everywhere.  A nice feature.</vt:lpstr>
      <vt:lpstr>A modern aqueduct crosses Edinburgh ring road. </vt:lpstr>
      <vt:lpstr>As we reach pleasing  Lothian countryside. </vt:lpstr>
      <vt:lpstr>To Ratho and the canal focused Bridge Inn.</vt:lpstr>
      <vt:lpstr>It then rained but we pressed on.</vt:lpstr>
      <vt:lpstr>Winding our way round the 240ft contour to the second classic aqueduct, the River Almond Aqueduct.</vt:lpstr>
      <vt:lpstr>Then come the shale bings of Lothian. James “Paraffin” Young founded an industry here that from the 1860’s extracted oil from local oil shale. These distinctive spoil heaps are its legacy. </vt:lpstr>
      <vt:lpstr>Linlithgow now and our overnight mooring, with the replica, (but sadly diesel powered), steam packet boat Victoria by the wharf. </vt:lpstr>
      <vt:lpstr>Heavy rain continues to fall as we view impressive Linlithgow Palace.</vt:lpstr>
      <vt:lpstr>Before returning for a boaters dinner on this stormy night.</vt:lpstr>
      <vt:lpstr>As usual, we depart early next morning.  </vt:lpstr>
      <vt:lpstr>And soon reach our third spectacular aqueduct, Avon Aqueduct.</vt:lpstr>
      <vt:lpstr>Also nearby, this old stable block. Then comes the wry grimmace of the Laughin’ and Greetin’ bridge approaching Falkirk.</vt:lpstr>
      <vt:lpstr>Cavernous Falkirk tunnel comes next, lit throughout and a quality waterways experience.</vt:lpstr>
      <vt:lpstr>As, of course, is the nearby Falkirk Wheel.  But it is extra tricky today as the wind is considered too strong for safe passage.</vt:lpstr>
      <vt:lpstr>BW therefore hold us for two hours before allowing  us to proceed, “as a test run for the trip boat”. </vt:lpstr>
      <vt:lpstr>However round went the wheel for an exhilarating and very blowy ride to lower us down what was used to be a flight of 8 locks. </vt:lpstr>
      <vt:lpstr>And views from aboard.    The Falkirk Wheel is a great design and a real asset to the  canal network.</vt:lpstr>
      <vt:lpstr>We have now reached the wider, older, Forth and Clyde Canal.</vt:lpstr>
      <vt:lpstr>But the MM’s of the millennium restoration continue to abound. This bridge, carrying the A80 road, cost £2 million. </vt:lpstr>
      <vt:lpstr>Boats are compelled to book a passage along this canal as all bridges and locks are operated by British Waterways staff. </vt:lpstr>
      <vt:lpstr>Not that there are actually that many boats about. We are probably the only boat travelling in this direction today!</vt:lpstr>
      <vt:lpstr>This is the remote Dullatur Bog section, tricky to build in the 1770’s.</vt:lpstr>
      <vt:lpstr>Twinges of autumn too on the canal bends near Auchinstarry.</vt:lpstr>
      <vt:lpstr>And so to Kirkintilloch, where we moor for the night.</vt:lpstr>
      <vt:lpstr>Clyde Puffers are the legendary boats of these parts as they could travel both canal and coastal waters.   And here we occupy the traditional Puffer mooring in Kirkintilloch! </vt:lpstr>
      <vt:lpstr>Another early start sees us passing this converted stable block in the gloom of dawn. </vt:lpstr>
      <vt:lpstr>But things soon brightened up as we enjoy an unexpectedly rural run into Glasgow, these pylons are near Stockingfield Junction. </vt:lpstr>
      <vt:lpstr>And from this junction an elevated two mile branch leads to central Glasgow, seen here from the towpath railings. </vt:lpstr>
      <vt:lpstr>The current Glasgow terminus is at Spiers Wharf, an immaculate restoration but once again devoid of boats. </vt:lpstr>
      <vt:lpstr>Yet £5.6 million has recently been spent on an extension to even more moorings right beside the M8 motorway!</vt:lpstr>
      <vt:lpstr>The object is to try and restore back to here, the derelict canal basins at Port Dundas. Note the tree mural on the far left factory.</vt:lpstr>
      <vt:lpstr>It’s us celebrating arrival in Glasgow!</vt:lpstr>
      <vt:lpstr>But our objective remains the River Clyde so we return to Stockingfield Junction then Maryhill Locks, where life is complex.</vt:lpstr>
      <vt:lpstr>Today is Wednesday but Waterways Control have stated that we cannot descend until Friday as other boats are booked.</vt:lpstr>
      <vt:lpstr>We therefore arrive at the usual descending time but turn and tell the BW locking gang we intended to moor up and walk the canal. </vt:lpstr>
      <vt:lpstr>Whilst turning the local BW men took matters into their own hands had our “no” decision reversed and locked us down with Dungraftin</vt:lpstr>
      <vt:lpstr>As the locking team, usually 3 but today 4, lock us down the Maryhill flight on what might actually  be the only downhill passage of the week!  </vt:lpstr>
      <vt:lpstr>The gasometers of Kelvindale pass by heading for Temple Locks.</vt:lpstr>
      <vt:lpstr>This 9 mile passage to Bowling Basin has 19 locks and the Suzanne Marie is a tight fit. Care is required at all times. </vt:lpstr>
      <vt:lpstr>After Lock 27 both locking and boating crews take a break. </vt:lpstr>
      <vt:lpstr>The 5 Clobberhill locks are next, slow to empty with this much water pouring over the top!</vt:lpstr>
      <vt:lpstr>Then comes our first distinctive, hand wound, bascule bridge.</vt:lpstr>
      <vt:lpstr>These attractive bridges are a feature of the Forth and Clyde Canal. </vt:lpstr>
      <vt:lpstr>In the next flight, Boghouse Locks, we pass another moving boat, also accompanied by a locking team. It is likely that this boat, and ourselves tomorrow, are the only uphill journeys of the week. </vt:lpstr>
      <vt:lpstr>Clydebank shopping centre next, straddling the canal, where we moor behind this amazing fish and chip shop, purpose built  at a Campbeltown shipyard! </vt:lpstr>
      <vt:lpstr>After a lunch break for our locking team we pass through the pedestrian bridges connecting the shops.</vt:lpstr>
      <vt:lpstr>Then move on to Dalmuir where the boom is raised at Dalmuir Drop Lock, a truly amazing and very expensive bridge project.</vt:lpstr>
      <vt:lpstr>Built to avoid interrupting road traffic by boat traffic that never came, water is pumped out to let boats pass under the road!</vt:lpstr>
      <vt:lpstr>But this lock takes a very long time to both empty and fill. With weed clogging the intakes the whole operation took nearly an hour! </vt:lpstr>
      <vt:lpstr>But there is now not far to go now as we pass the contrasting bridges of Erskine just above Kilpatrick lock.</vt:lpstr>
      <vt:lpstr>We then moor above Bowling Basin, as directed by the Sea Lock Keeper.  It was nice to find him expecting us.</vt:lpstr>
      <vt:lpstr>Unfortunately the Suzanne Marie was not allowed to drop down  to the basin but the trusty, inflatable, Plain Hunter was to hand! </vt:lpstr>
      <vt:lpstr>As the inflated Plain Hunter glides beneath the old Caledonian Railway bridge to join the sea going craft in Bowling Basin.</vt:lpstr>
      <vt:lpstr>As we finally arrive at Bowling Sea Lock and the River Clyde.</vt:lpstr>
      <vt:lpstr>And the Clyde is home river to the Paddle Steamer Waverley.</vt:lpstr>
      <vt:lpstr>On which we enjoy the very first cruise of the 2013 season. </vt:lpstr>
      <vt:lpstr>As Waverley glides past Bowling Basin on 3rd May 2013.  </vt:lpstr>
      <vt:lpstr>And fantastic to be travelling by steam too.</vt:lpstr>
      <vt:lpstr>Phil Kendrick is with us today, a friend from Colwall,  as we pass Ardmore, just before Greenock.</vt:lpstr>
      <vt:lpstr>Waverley's steam engines pound away.</vt:lpstr>
      <vt:lpstr>As we pass Dunoon and then Innellan, still mainland settlements on this stormy day.</vt:lpstr>
      <vt:lpstr>Bute is the first island we pass, distinctively jagged by Garroch Head on the southern tip.  </vt:lpstr>
      <vt:lpstr>Arran comes next, looking very remote in places.  I visited with an Aberystwyth University Geology course in 1976.</vt:lpstr>
      <vt:lpstr>And Arran views around  Lochranza as we steam down the sheltered waters of Kilbrannan Sound.</vt:lpstr>
      <vt:lpstr>The water being sheltered by the long peninsular of Kintyre. </vt:lpstr>
      <vt:lpstr>We are heading for Campbeltown, additionally protected by Island Davarr, where rough weather may end this trip.</vt:lpstr>
      <vt:lpstr>However a “cheer” went up when Captain O’Brian announced conditions were not as bad as feared and that we were to steam around the Mull of Kintyre. </vt:lpstr>
      <vt:lpstr>And so, with the usual deep blast of the hooter, we reverse out into Campbeltown Loch to continue on our away.</vt:lpstr>
      <vt:lpstr>Heading past Island Davarr again towards and the open sea.  Conditions, though, were challenging.</vt:lpstr>
      <vt:lpstr>The sea was choppy and we had this rough sea with us for three hours as we headed towards Islay and Jura.</vt:lpstr>
      <vt:lpstr>It rained hard and  the wind blew.</vt:lpstr>
      <vt:lpstr>But Waverley’s paddle wheels kept on turning.</vt:lpstr>
      <vt:lpstr>But eventually we did reach Islay, the Sound of Islay being guarded by spectaculary positioned McArthur’s Point lighthouse. </vt:lpstr>
      <vt:lpstr>We are now in the Inner Hebrides as we steam through the  narrow sound between Islay and Jura.</vt:lpstr>
      <vt:lpstr>Jura, to the north, appears less rugged but it still all looks pretty barren in winter browns.</vt:lpstr>
      <vt:lpstr>Waverley must dock at least once every 70 miles and, although a detour, tiny Colonsay has the only suitable pier around here.</vt:lpstr>
      <vt:lpstr>And this is the Colonsay jetty at Scalasaig. We just paused. Nobody got on and nobody got off. The island’s population is 130.  </vt:lpstr>
      <vt:lpstr>By coincidence the Friday sailing of MacBraynes Lord of the Isles was also arriving, so we had a rousing exchange of hooters! </vt:lpstr>
      <vt:lpstr>And the weather also improved departing Colonsay,  as we set off for Oban.</vt:lpstr>
      <vt:lpstr>Dusk approaches as Luing and Seil pass and the mainland nears.</vt:lpstr>
      <vt:lpstr>As this Waverley epic comes to an end. </vt:lpstr>
      <vt:lpstr>Some 15 hours after boarding we walk down the gangplank into Oban after an amazing 207 mile trip.  What a boat!  </vt:lpstr>
      <vt:lpstr>But sadly things aren’t always so good and the next leg of our trip, the 28 miles to Fort William, was cancelled.</vt:lpstr>
      <vt:lpstr>As the Waverley had emergency generator problems. Repairs could just enable an evening sailing.</vt:lpstr>
      <vt:lpstr>So we wined, dined and lazed about in Oban.</vt:lpstr>
      <vt:lpstr>But it was not to be. The Waverley is not calling at  Fort William this year. An alternative plan will be required!</vt:lpstr>
      <vt:lpstr>End of Chapter 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dc:creator>
  <cp:lastModifiedBy>John Goldrick</cp:lastModifiedBy>
  <cp:revision>173</cp:revision>
  <dcterms:created xsi:type="dcterms:W3CDTF">2012-09-30T07:44:35Z</dcterms:created>
  <dcterms:modified xsi:type="dcterms:W3CDTF">2022-11-24T18:14:44Z</dcterms:modified>
</cp:coreProperties>
</file>