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2" r:id="rId14"/>
    <p:sldId id="273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34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31" r:id="rId65"/>
    <p:sldId id="325" r:id="rId66"/>
    <p:sldId id="326" r:id="rId67"/>
    <p:sldId id="329" r:id="rId68"/>
    <p:sldId id="336" r:id="rId6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oldrick" userId="5685489af5ef2d96" providerId="LiveId" clId="{F96F8823-4CCF-47E0-A1C5-5B0D98FF4E86}"/>
    <pc:docChg chg="delSld modSld">
      <pc:chgData name="John Goldrick" userId="5685489af5ef2d96" providerId="LiveId" clId="{F96F8823-4CCF-47E0-A1C5-5B0D98FF4E86}" dt="2022-11-24T15:13:10.775" v="14" actId="6549"/>
      <pc:docMkLst>
        <pc:docMk/>
      </pc:docMkLst>
      <pc:sldChg chg="modSp mod">
        <pc:chgData name="John Goldrick" userId="5685489af5ef2d96" providerId="LiveId" clId="{F96F8823-4CCF-47E0-A1C5-5B0D98FF4E86}" dt="2022-11-24T15:13:10.775" v="14" actId="6549"/>
        <pc:sldMkLst>
          <pc:docMk/>
          <pc:sldMk cId="0" sldId="329"/>
        </pc:sldMkLst>
        <pc:spChg chg="mod">
          <ac:chgData name="John Goldrick" userId="5685489af5ef2d96" providerId="LiveId" clId="{F96F8823-4CCF-47E0-A1C5-5B0D98FF4E86}" dt="2022-11-24T15:13:10.775" v="14" actId="6549"/>
          <ac:spMkLst>
            <pc:docMk/>
            <pc:sldMk cId="0" sldId="329"/>
            <ac:spMk id="176132" creationId="{00000000-0000-0000-0000-000000000000}"/>
          </ac:spMkLst>
        </pc:spChg>
      </pc:sldChg>
      <pc:sldChg chg="del">
        <pc:chgData name="John Goldrick" userId="5685489af5ef2d96" providerId="LiveId" clId="{F96F8823-4CCF-47E0-A1C5-5B0D98FF4E86}" dt="2022-11-24T15:12:16.243" v="0" actId="2696"/>
        <pc:sldMkLst>
          <pc:docMk/>
          <pc:sldMk cId="0" sldId="333"/>
        </pc:sldMkLst>
      </pc:sldChg>
    </pc:docChg>
  </pc:docChgLst>
  <pc:docChgLst>
    <pc:chgData name="John Goldrick" userId="5685489af5ef2d96" providerId="LiveId" clId="{6700A42A-BB4A-4E77-9A13-738824CC9F43}"/>
    <pc:docChg chg="undo custSel delSld modSld">
      <pc:chgData name="John Goldrick" userId="5685489af5ef2d96" providerId="LiveId" clId="{6700A42A-BB4A-4E77-9A13-738824CC9F43}" dt="2022-12-16T16:16:50.972" v="461" actId="20577"/>
      <pc:docMkLst>
        <pc:docMk/>
      </pc:docMkLst>
      <pc:sldChg chg="modSp mod">
        <pc:chgData name="John Goldrick" userId="5685489af5ef2d96" providerId="LiveId" clId="{6700A42A-BB4A-4E77-9A13-738824CC9F43}" dt="2022-12-16T15:56:01.630" v="0" actId="6549"/>
        <pc:sldMkLst>
          <pc:docMk/>
          <pc:sldMk cId="0" sldId="291"/>
        </pc:sldMkLst>
        <pc:spChg chg="mod">
          <ac:chgData name="John Goldrick" userId="5685489af5ef2d96" providerId="LiveId" clId="{6700A42A-BB4A-4E77-9A13-738824CC9F43}" dt="2022-12-16T15:56:01.630" v="0" actId="6549"/>
          <ac:spMkLst>
            <pc:docMk/>
            <pc:sldMk cId="0" sldId="291"/>
            <ac:spMk id="83972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5:56:47.105" v="21" actId="6549"/>
        <pc:sldMkLst>
          <pc:docMk/>
          <pc:sldMk cId="0" sldId="294"/>
        </pc:sldMkLst>
        <pc:spChg chg="mod">
          <ac:chgData name="John Goldrick" userId="5685489af5ef2d96" providerId="LiveId" clId="{6700A42A-BB4A-4E77-9A13-738824CC9F43}" dt="2022-12-16T15:56:47.105" v="21" actId="6549"/>
          <ac:spMkLst>
            <pc:docMk/>
            <pc:sldMk cId="0" sldId="294"/>
            <ac:spMk id="91143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5:57:17.940" v="28" actId="20577"/>
        <pc:sldMkLst>
          <pc:docMk/>
          <pc:sldMk cId="0" sldId="295"/>
        </pc:sldMkLst>
        <pc:spChg chg="mod">
          <ac:chgData name="John Goldrick" userId="5685489af5ef2d96" providerId="LiveId" clId="{6700A42A-BB4A-4E77-9A13-738824CC9F43}" dt="2022-12-16T15:57:17.940" v="28" actId="20577"/>
          <ac:spMkLst>
            <pc:docMk/>
            <pc:sldMk cId="0" sldId="295"/>
            <ac:spMk id="94212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5:57:33.679" v="32" actId="20577"/>
        <pc:sldMkLst>
          <pc:docMk/>
          <pc:sldMk cId="0" sldId="296"/>
        </pc:sldMkLst>
        <pc:spChg chg="mod">
          <ac:chgData name="John Goldrick" userId="5685489af5ef2d96" providerId="LiveId" clId="{6700A42A-BB4A-4E77-9A13-738824CC9F43}" dt="2022-12-16T15:57:33.679" v="32" actId="20577"/>
          <ac:spMkLst>
            <pc:docMk/>
            <pc:sldMk cId="0" sldId="296"/>
            <ac:spMk id="96260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5:59:05.153" v="39" actId="20577"/>
        <pc:sldMkLst>
          <pc:docMk/>
          <pc:sldMk cId="0" sldId="305"/>
        </pc:sldMkLst>
        <pc:spChg chg="mod">
          <ac:chgData name="John Goldrick" userId="5685489af5ef2d96" providerId="LiveId" clId="{6700A42A-BB4A-4E77-9A13-738824CC9F43}" dt="2022-12-16T15:59:05.153" v="39" actId="20577"/>
          <ac:spMkLst>
            <pc:docMk/>
            <pc:sldMk cId="0" sldId="305"/>
            <ac:spMk id="117767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5:59:43.359" v="52" actId="6549"/>
        <pc:sldMkLst>
          <pc:docMk/>
          <pc:sldMk cId="0" sldId="306"/>
        </pc:sldMkLst>
        <pc:spChg chg="mod">
          <ac:chgData name="John Goldrick" userId="5685489af5ef2d96" providerId="LiveId" clId="{6700A42A-BB4A-4E77-9A13-738824CC9F43}" dt="2022-12-16T15:59:43.359" v="52" actId="6549"/>
          <ac:spMkLst>
            <pc:docMk/>
            <pc:sldMk cId="0" sldId="306"/>
            <ac:spMk id="120836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0:06.935" v="58" actId="20577"/>
        <pc:sldMkLst>
          <pc:docMk/>
          <pc:sldMk cId="0" sldId="307"/>
        </pc:sldMkLst>
        <pc:spChg chg="mod">
          <ac:chgData name="John Goldrick" userId="5685489af5ef2d96" providerId="LiveId" clId="{6700A42A-BB4A-4E77-9A13-738824CC9F43}" dt="2022-12-16T16:00:06.935" v="58" actId="20577"/>
          <ac:spMkLst>
            <pc:docMk/>
            <pc:sldMk cId="0" sldId="307"/>
            <ac:spMk id="122884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0:34.807" v="69" actId="6549"/>
        <pc:sldMkLst>
          <pc:docMk/>
          <pc:sldMk cId="0" sldId="308"/>
        </pc:sldMkLst>
        <pc:spChg chg="mod">
          <ac:chgData name="John Goldrick" userId="5685489af5ef2d96" providerId="LiveId" clId="{6700A42A-BB4A-4E77-9A13-738824CC9F43}" dt="2022-12-16T16:00:34.807" v="69" actId="6549"/>
          <ac:spMkLst>
            <pc:docMk/>
            <pc:sldMk cId="0" sldId="308"/>
            <ac:spMk id="124932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2:29.365" v="103" actId="6549"/>
        <pc:sldMkLst>
          <pc:docMk/>
          <pc:sldMk cId="0" sldId="313"/>
        </pc:sldMkLst>
        <pc:spChg chg="mod">
          <ac:chgData name="John Goldrick" userId="5685489af5ef2d96" providerId="LiveId" clId="{6700A42A-BB4A-4E77-9A13-738824CC9F43}" dt="2022-12-16T16:02:29.365" v="103" actId="6549"/>
          <ac:spMkLst>
            <pc:docMk/>
            <pc:sldMk cId="0" sldId="313"/>
            <ac:spMk id="137220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3:20.713" v="118" actId="6549"/>
        <pc:sldMkLst>
          <pc:docMk/>
          <pc:sldMk cId="0" sldId="314"/>
        </pc:sldMkLst>
        <pc:spChg chg="mod">
          <ac:chgData name="John Goldrick" userId="5685489af5ef2d96" providerId="LiveId" clId="{6700A42A-BB4A-4E77-9A13-738824CC9F43}" dt="2022-12-16T16:03:20.713" v="118" actId="6549"/>
          <ac:spMkLst>
            <pc:docMk/>
            <pc:sldMk cId="0" sldId="314"/>
            <ac:spMk id="139271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3:48.042" v="129" actId="20577"/>
        <pc:sldMkLst>
          <pc:docMk/>
          <pc:sldMk cId="0" sldId="317"/>
        </pc:sldMkLst>
        <pc:spChg chg="mod">
          <ac:chgData name="John Goldrick" userId="5685489af5ef2d96" providerId="LiveId" clId="{6700A42A-BB4A-4E77-9A13-738824CC9F43}" dt="2022-12-16T16:03:48.042" v="129" actId="20577"/>
          <ac:spMkLst>
            <pc:docMk/>
            <pc:sldMk cId="0" sldId="317"/>
            <ac:spMk id="146436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4:26.285" v="142" actId="6549"/>
        <pc:sldMkLst>
          <pc:docMk/>
          <pc:sldMk cId="0" sldId="319"/>
        </pc:sldMkLst>
        <pc:spChg chg="mod">
          <ac:chgData name="John Goldrick" userId="5685489af5ef2d96" providerId="LiveId" clId="{6700A42A-BB4A-4E77-9A13-738824CC9F43}" dt="2022-12-16T16:04:26.285" v="142" actId="6549"/>
          <ac:spMkLst>
            <pc:docMk/>
            <pc:sldMk cId="0" sldId="319"/>
            <ac:spMk id="150532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5:10.422" v="148" actId="20577"/>
        <pc:sldMkLst>
          <pc:docMk/>
          <pc:sldMk cId="0" sldId="320"/>
        </pc:sldMkLst>
        <pc:spChg chg="mod">
          <ac:chgData name="John Goldrick" userId="5685489af5ef2d96" providerId="LiveId" clId="{6700A42A-BB4A-4E77-9A13-738824CC9F43}" dt="2022-12-16T16:05:10.422" v="148" actId="20577"/>
          <ac:spMkLst>
            <pc:docMk/>
            <pc:sldMk cId="0" sldId="320"/>
            <ac:spMk id="152580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5:47.326" v="165" actId="20577"/>
        <pc:sldMkLst>
          <pc:docMk/>
          <pc:sldMk cId="0" sldId="321"/>
        </pc:sldMkLst>
        <pc:spChg chg="mod">
          <ac:chgData name="John Goldrick" userId="5685489af5ef2d96" providerId="LiveId" clId="{6700A42A-BB4A-4E77-9A13-738824CC9F43}" dt="2022-12-16T16:05:47.326" v="165" actId="20577"/>
          <ac:spMkLst>
            <pc:docMk/>
            <pc:sldMk cId="0" sldId="321"/>
            <ac:spMk id="154634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7:16.667" v="189" actId="20577"/>
        <pc:sldMkLst>
          <pc:docMk/>
          <pc:sldMk cId="0" sldId="322"/>
        </pc:sldMkLst>
        <pc:spChg chg="mod">
          <ac:chgData name="John Goldrick" userId="5685489af5ef2d96" providerId="LiveId" clId="{6700A42A-BB4A-4E77-9A13-738824CC9F43}" dt="2022-12-16T16:07:16.667" v="189" actId="20577"/>
          <ac:spMkLst>
            <pc:docMk/>
            <pc:sldMk cId="0" sldId="322"/>
            <ac:spMk id="158724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7:00.137" v="181" actId="6549"/>
        <pc:sldMkLst>
          <pc:docMk/>
          <pc:sldMk cId="0" sldId="323"/>
        </pc:sldMkLst>
        <pc:spChg chg="mod">
          <ac:chgData name="John Goldrick" userId="5685489af5ef2d96" providerId="LiveId" clId="{6700A42A-BB4A-4E77-9A13-738824CC9F43}" dt="2022-12-16T16:07:00.137" v="181" actId="6549"/>
          <ac:spMkLst>
            <pc:docMk/>
            <pc:sldMk cId="0" sldId="323"/>
            <ac:spMk id="160779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08:06.686" v="195" actId="20577"/>
        <pc:sldMkLst>
          <pc:docMk/>
          <pc:sldMk cId="0" sldId="324"/>
        </pc:sldMkLst>
        <pc:spChg chg="mod">
          <ac:chgData name="John Goldrick" userId="5685489af5ef2d96" providerId="LiveId" clId="{6700A42A-BB4A-4E77-9A13-738824CC9F43}" dt="2022-12-16T16:08:06.686" v="195" actId="20577"/>
          <ac:spMkLst>
            <pc:docMk/>
            <pc:sldMk cId="0" sldId="324"/>
            <ac:spMk id="163844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14:39.549" v="429" actId="20577"/>
        <pc:sldMkLst>
          <pc:docMk/>
          <pc:sldMk cId="0" sldId="325"/>
        </pc:sldMkLst>
        <pc:spChg chg="mod">
          <ac:chgData name="John Goldrick" userId="5685489af5ef2d96" providerId="LiveId" clId="{6700A42A-BB4A-4E77-9A13-738824CC9F43}" dt="2022-12-16T16:14:39.549" v="429" actId="20577"/>
          <ac:spMkLst>
            <pc:docMk/>
            <pc:sldMk cId="0" sldId="325"/>
            <ac:spMk id="165892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16:32.381" v="457" actId="6549"/>
        <pc:sldMkLst>
          <pc:docMk/>
          <pc:sldMk cId="0" sldId="326"/>
        </pc:sldMkLst>
        <pc:spChg chg="mod">
          <ac:chgData name="John Goldrick" userId="5685489af5ef2d96" providerId="LiveId" clId="{6700A42A-BB4A-4E77-9A13-738824CC9F43}" dt="2022-12-16T16:16:32.381" v="457" actId="6549"/>
          <ac:spMkLst>
            <pc:docMk/>
            <pc:sldMk cId="0" sldId="326"/>
            <ac:spMk id="167940" creationId="{00000000-0000-0000-0000-000000000000}"/>
          </ac:spMkLst>
        </pc:spChg>
      </pc:sldChg>
      <pc:sldChg chg="modSp mod">
        <pc:chgData name="John Goldrick" userId="5685489af5ef2d96" providerId="LiveId" clId="{6700A42A-BB4A-4E77-9A13-738824CC9F43}" dt="2022-12-16T16:16:50.972" v="461" actId="20577"/>
        <pc:sldMkLst>
          <pc:docMk/>
          <pc:sldMk cId="0" sldId="329"/>
        </pc:sldMkLst>
        <pc:spChg chg="mod">
          <ac:chgData name="John Goldrick" userId="5685489af5ef2d96" providerId="LiveId" clId="{6700A42A-BB4A-4E77-9A13-738824CC9F43}" dt="2022-12-16T16:16:50.972" v="461" actId="20577"/>
          <ac:spMkLst>
            <pc:docMk/>
            <pc:sldMk cId="0" sldId="329"/>
            <ac:spMk id="176132" creationId="{00000000-0000-0000-0000-000000000000}"/>
          </ac:spMkLst>
        </pc:spChg>
      </pc:sldChg>
      <pc:sldChg chg="del">
        <pc:chgData name="John Goldrick" userId="5685489af5ef2d96" providerId="LiveId" clId="{6700A42A-BB4A-4E77-9A13-738824CC9F43}" dt="2022-12-16T16:09:26.520" v="197" actId="2696"/>
        <pc:sldMkLst>
          <pc:docMk/>
          <pc:sldMk cId="0" sldId="330"/>
        </pc:sldMkLst>
      </pc:sldChg>
      <pc:sldChg chg="del">
        <pc:chgData name="John Goldrick" userId="5685489af5ef2d96" providerId="LiveId" clId="{6700A42A-BB4A-4E77-9A13-738824CC9F43}" dt="2022-12-16T16:09:22.517" v="196" actId="2696"/>
        <pc:sldMkLst>
          <pc:docMk/>
          <pc:sldMk cId="0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8413C-9032-431F-A5AD-D48E010C3229}" type="datetimeFigureOut">
              <a:rPr lang="en-GB" smtClean="0"/>
              <a:t>16/12/2022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B59DD-B3AE-40E5-B9C6-5E33058352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59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59DD-B3AE-40E5-B9C6-5E330583523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2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0F9B-9556-4DE8-846C-69C2BAA05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382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CF34E-0DFE-4CDB-A498-D0105A276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83670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7312C-F4CA-4275-B68B-6666C0145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30546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75C70-BC5C-4ACB-A6BB-7A34F3BAA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6648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770BD-7BEE-411C-AADC-0E05841AE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87658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D725D-978A-4C08-99EB-BEE389267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04648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EF39-685C-4DB6-ACDA-98ABCDAB2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53649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9462-1DA9-4D12-9907-5B7D2698A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4212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E306A-36A6-4717-887E-499976D24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30830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4FE68-680F-43E0-8044-D518BF8B3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26773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A82B3-F7CD-4F86-8FA8-DF915A942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9949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6A0C6-6EA3-42E7-AA26-55018079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18530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BCE5-A614-4745-B235-6C8AB0F2D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9715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2DA18-3AA3-426B-9DE3-ACF7D512C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1330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10F3F17-2359-4E4B-BF2B-96D45B3E2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8928100" cy="3092450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Exploring Britain</a:t>
            </a:r>
            <a:br>
              <a:rPr lang="en-GB" sz="3200"/>
            </a:br>
            <a:br>
              <a:rPr lang="en-GB" sz="3200"/>
            </a:br>
            <a:br>
              <a:rPr lang="en-GB" sz="2400"/>
            </a:br>
            <a:r>
              <a:rPr lang="en-GB" sz="3400"/>
              <a:t>Boating </a:t>
            </a:r>
            <a:br>
              <a:rPr lang="en-GB" sz="4000"/>
            </a:br>
            <a:r>
              <a:rPr lang="en-GB" sz="4000"/>
              <a:t> </a:t>
            </a:r>
            <a:r>
              <a:rPr lang="en-GB" sz="3400"/>
              <a:t>Part 3</a:t>
            </a:r>
            <a:endParaRPr lang="en-US" sz="40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581400"/>
            <a:ext cx="8208963" cy="27432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From </a:t>
            </a:r>
            <a:r>
              <a:rPr lang="en-GB" dirty="0" err="1"/>
              <a:t>Braunston</a:t>
            </a:r>
            <a:r>
              <a:rPr lang="en-GB" dirty="0"/>
              <a:t> to</a:t>
            </a:r>
          </a:p>
          <a:p>
            <a:pPr eaLnBrk="1" hangingPunct="1">
              <a:defRPr/>
            </a:pPr>
            <a:r>
              <a:rPr lang="en-GB" dirty="0"/>
              <a:t>Birmingham and Dudley</a:t>
            </a:r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to 5</a:t>
            </a:r>
            <a:r>
              <a:rPr lang="en-GB" baseline="30000" dirty="0"/>
              <a:t>th</a:t>
            </a:r>
            <a:r>
              <a:rPr lang="en-GB" dirty="0"/>
              <a:t> June 2010   </a:t>
            </a:r>
          </a:p>
        </p:txBody>
      </p:sp>
    </p:spTree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This section was modernised in the 1930’s with faster filling locks</a:t>
            </a:r>
            <a:br>
              <a:rPr lang="en-GB" sz="2400" dirty="0"/>
            </a:br>
            <a:r>
              <a:rPr lang="en-GB" sz="2400" dirty="0"/>
              <a:t>that were doubled in width. This is Stockton flight.</a:t>
            </a:r>
          </a:p>
        </p:txBody>
      </p:sp>
      <p:pic>
        <p:nvPicPr>
          <p:cNvPr id="11267" name="Picture 6" descr="050610 04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285" b="5556"/>
          <a:stretch>
            <a:fillRect/>
          </a:stretch>
        </p:blipFill>
        <p:spPr>
          <a:xfrm>
            <a:off x="152400" y="852488"/>
            <a:ext cx="8813800" cy="585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Which has a well known </a:t>
            </a:r>
            <a:r>
              <a:rPr lang="en-GB" sz="2400" dirty="0" err="1"/>
              <a:t>canalside</a:t>
            </a:r>
            <a:r>
              <a:rPr lang="en-GB" sz="2400" dirty="0"/>
              <a:t> pub at the bottom.</a:t>
            </a:r>
          </a:p>
        </p:txBody>
      </p:sp>
      <p:pic>
        <p:nvPicPr>
          <p:cNvPr id="12291" name="Picture 6" descr="050610 04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r="84" b="7408"/>
          <a:stretch/>
        </p:blipFill>
        <p:spPr>
          <a:xfrm>
            <a:off x="152400" y="648070"/>
            <a:ext cx="8831802" cy="6057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Leaving </a:t>
            </a:r>
            <a:r>
              <a:rPr lang="en-GB" sz="2400" dirty="0" err="1"/>
              <a:t>Bascot</a:t>
            </a:r>
            <a:r>
              <a:rPr lang="en-GB" sz="2400" dirty="0"/>
              <a:t> staircase now, where the tall bottom gate of the top lock becomes the top gate of the lock below. </a:t>
            </a:r>
            <a:endParaRPr lang="en-GB" sz="4000" dirty="0"/>
          </a:p>
        </p:txBody>
      </p:sp>
      <p:pic>
        <p:nvPicPr>
          <p:cNvPr id="13315" name="Picture 6" descr="050610 0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8836"/>
          <a:stretch>
            <a:fillRect/>
          </a:stretch>
        </p:blipFill>
        <p:spPr>
          <a:xfrm>
            <a:off x="152400" y="914400"/>
            <a:ext cx="8839200" cy="584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a lock side break for the crew on this warm day.</a:t>
            </a:r>
          </a:p>
        </p:txBody>
      </p:sp>
      <p:pic>
        <p:nvPicPr>
          <p:cNvPr id="14339" name="Picture 6" descr="050610 05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 r="385" b="7152"/>
          <a:stretch/>
        </p:blipFill>
        <p:spPr>
          <a:xfrm>
            <a:off x="152400" y="719092"/>
            <a:ext cx="8805169" cy="60293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Locks are widely spaced now and President’s bike</a:t>
            </a:r>
            <a:br>
              <a:rPr lang="en-GB" sz="2400" dirty="0"/>
            </a:br>
            <a:r>
              <a:rPr lang="en-GB" sz="2400" dirty="0"/>
              <a:t>comes in handy for the </a:t>
            </a:r>
            <a:r>
              <a:rPr lang="en-GB" sz="2400" dirty="0" err="1"/>
              <a:t>lockwheeler</a:t>
            </a:r>
            <a:r>
              <a:rPr lang="en-GB" sz="2400" dirty="0"/>
              <a:t>.</a:t>
            </a:r>
            <a:endParaRPr lang="en-GB" sz="4000" dirty="0"/>
          </a:p>
        </p:txBody>
      </p:sp>
      <p:pic>
        <p:nvPicPr>
          <p:cNvPr id="15363" name="Picture 6" descr="050610 05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6705"/>
          <a:stretch>
            <a:fillRect/>
          </a:stretch>
        </p:blipFill>
        <p:spPr>
          <a:xfrm>
            <a:off x="152400" y="762000"/>
            <a:ext cx="8839200" cy="5938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/>
              <a:t>Cows in the cut!</a:t>
            </a:r>
          </a:p>
        </p:txBody>
      </p:sp>
      <p:pic>
        <p:nvPicPr>
          <p:cNvPr id="16387" name="Picture 6" descr="050610 0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/>
          <a:stretch>
            <a:fillRect/>
          </a:stretch>
        </p:blipFill>
        <p:spPr>
          <a:xfrm>
            <a:off x="152400" y="609600"/>
            <a:ext cx="88392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0" y="152400"/>
            <a:ext cx="2971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baby birds in the cut in Leamington Spa.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……………It’s that time of year!</a:t>
            </a:r>
          </a:p>
        </p:txBody>
      </p:sp>
      <p:pic>
        <p:nvPicPr>
          <p:cNvPr id="17411" name="Picture 7" descr="050610 0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b="18590"/>
          <a:stretch>
            <a:fillRect/>
          </a:stretch>
        </p:blipFill>
        <p:spPr>
          <a:xfrm>
            <a:off x="152400" y="111125"/>
            <a:ext cx="5791200" cy="315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8" descr="050610 0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37157"/>
          <a:stretch>
            <a:fillRect/>
          </a:stretch>
        </p:blipFill>
        <p:spPr>
          <a:xfrm>
            <a:off x="152400" y="3352800"/>
            <a:ext cx="88392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a great welcome and a perfect overnight</a:t>
            </a:r>
            <a:br>
              <a:rPr lang="en-GB" sz="2400" dirty="0"/>
            </a:br>
            <a:r>
              <a:rPr lang="en-GB" sz="2400" dirty="0"/>
              <a:t>mooring by Cape Locks in Warwick.</a:t>
            </a:r>
          </a:p>
        </p:txBody>
      </p:sp>
      <p:pic>
        <p:nvPicPr>
          <p:cNvPr id="18435" name="Picture 8" descr="050610 0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040" r="203" b="7809"/>
          <a:stretch>
            <a:fillRect/>
          </a:stretch>
        </p:blipFill>
        <p:spPr>
          <a:xfrm>
            <a:off x="152400" y="762000"/>
            <a:ext cx="8821738" cy="5978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334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Breakfast at The Cape as</a:t>
            </a:r>
            <a:br>
              <a:rPr lang="en-GB" sz="2400" dirty="0"/>
            </a:br>
            <a:r>
              <a:rPr lang="en-GB" sz="2400" dirty="0"/>
              <a:t>another lovely day unfolds.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Today is to be a 40 lock day.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19459" name="Picture 6" descr="050610 07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/>
          <a:stretch>
            <a:fillRect/>
          </a:stretch>
        </p:blipFill>
        <p:spPr>
          <a:xfrm>
            <a:off x="457200" y="2057400"/>
            <a:ext cx="8153400" cy="471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9" descr="050610 0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6" r="5624" b="3342"/>
          <a:stretch>
            <a:fillRect/>
          </a:stretch>
        </p:blipFill>
        <p:spPr>
          <a:xfrm>
            <a:off x="5638800" y="76200"/>
            <a:ext cx="3429000" cy="188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begins with the 21 locks of the Hatton flight.</a:t>
            </a:r>
          </a:p>
        </p:txBody>
      </p:sp>
      <p:pic>
        <p:nvPicPr>
          <p:cNvPr id="20483" name="Picture 6" descr="050610 0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3703"/>
          <a:stretch>
            <a:fillRect/>
          </a:stretch>
        </p:blipFill>
        <p:spPr>
          <a:xfrm>
            <a:off x="152400" y="609600"/>
            <a:ext cx="8839200" cy="613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endParaRPr lang="en-US" sz="4000"/>
          </a:p>
        </p:txBody>
      </p:sp>
      <p:pic>
        <p:nvPicPr>
          <p:cNvPr id="3075" name="Picture 10" descr="050610 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10155" r="7692"/>
          <a:stretch>
            <a:fillRect/>
          </a:stretch>
        </p:blipFill>
        <p:spPr>
          <a:xfrm>
            <a:off x="0" y="-22225"/>
            <a:ext cx="9144000" cy="699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9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Mostly we have the canal to ourselves.</a:t>
            </a:r>
          </a:p>
        </p:txBody>
      </p:sp>
      <p:pic>
        <p:nvPicPr>
          <p:cNvPr id="21507" name="Picture 6" descr="050610 07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3001"/>
          <a:stretch>
            <a:fillRect/>
          </a:stretch>
        </p:blipFill>
        <p:spPr>
          <a:xfrm>
            <a:off x="0" y="631825"/>
            <a:ext cx="9144000" cy="622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occasionally do pass in an intervening pound.</a:t>
            </a:r>
          </a:p>
        </p:txBody>
      </p:sp>
      <p:pic>
        <p:nvPicPr>
          <p:cNvPr id="22531" name="Picture 6" descr="050610 08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3419"/>
          <a:stretch>
            <a:fillRect/>
          </a:stretch>
        </p:blipFill>
        <p:spPr>
          <a:xfrm>
            <a:off x="76200" y="609600"/>
            <a:ext cx="89154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8006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At the top is Hatton yard which has the British Waterways Ford Thames van on display outside.</a:t>
            </a:r>
            <a:endParaRPr lang="en-GB" dirty="0"/>
          </a:p>
        </p:txBody>
      </p:sp>
      <p:pic>
        <p:nvPicPr>
          <p:cNvPr id="23555" name="Picture 6" descr="050610 0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7" b="9749"/>
          <a:stretch>
            <a:fillRect/>
          </a:stretch>
        </p:blipFill>
        <p:spPr>
          <a:xfrm>
            <a:off x="152400" y="1855788"/>
            <a:ext cx="8839200" cy="486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9" descr="050610 0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6" t="52850" r="40384" b="32439"/>
          <a:stretch>
            <a:fillRect/>
          </a:stretch>
        </p:blipFill>
        <p:spPr>
          <a:xfrm>
            <a:off x="5029200" y="152400"/>
            <a:ext cx="3962400" cy="158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05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err="1"/>
              <a:t>Shrewley</a:t>
            </a:r>
            <a:r>
              <a:rPr lang="en-GB" sz="2400" dirty="0"/>
              <a:t> Tunnel next, where the last bit of the horse path over the hill has a tunnel of its own.</a:t>
            </a:r>
          </a:p>
        </p:txBody>
      </p:sp>
      <p:pic>
        <p:nvPicPr>
          <p:cNvPr id="24579" name="Picture 6" descr="050610 0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3" r="854" b="9747"/>
          <a:stretch>
            <a:fillRect/>
          </a:stretch>
        </p:blipFill>
        <p:spPr>
          <a:xfrm>
            <a:off x="152400" y="1490663"/>
            <a:ext cx="8839200" cy="5214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9" descr="050610 0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0" t="29875" r="3773" b="32390"/>
          <a:stretch>
            <a:fillRect/>
          </a:stretch>
        </p:blipFill>
        <p:spPr>
          <a:xfrm>
            <a:off x="6705600" y="112713"/>
            <a:ext cx="2362200" cy="122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 came tricky Kingswood Junction. Normally President heads straight on here, keeping to the deeper water Grand Union route.</a:t>
            </a:r>
          </a:p>
        </p:txBody>
      </p:sp>
      <p:pic>
        <p:nvPicPr>
          <p:cNvPr id="25603" name="Picture 6" descr="050610 09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6" r="1389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with a pumping station out of action, British Waterways suggest we take the Northern Stratford Canal instead.</a:t>
            </a:r>
          </a:p>
        </p:txBody>
      </p:sp>
      <p:pic>
        <p:nvPicPr>
          <p:cNvPr id="26627" name="Picture 6" descr="050610 09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 b="6194"/>
          <a:stretch>
            <a:fillRect/>
          </a:stretch>
        </p:blipFill>
        <p:spPr>
          <a:xfrm>
            <a:off x="152400" y="8382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Narrow locks now as Kildare is bow hauled through </a:t>
            </a:r>
            <a:r>
              <a:rPr lang="en-GB" sz="2400" dirty="0" err="1"/>
              <a:t>Lapworth</a:t>
            </a:r>
            <a:r>
              <a:rPr lang="en-GB" sz="2400" dirty="0"/>
              <a:t>, appropriate propulsion for a 1913 horse boat!</a:t>
            </a:r>
            <a:endParaRPr lang="en-GB" sz="4000" dirty="0"/>
          </a:p>
        </p:txBody>
      </p:sp>
      <p:pic>
        <p:nvPicPr>
          <p:cNvPr id="27651" name="Picture 6" descr="050610 09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8502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Slowly but surely we ascend the flight. Kildare has crew quarters, neatly fitted out with bunk beds and kitchen equipment.</a:t>
            </a:r>
          </a:p>
        </p:txBody>
      </p:sp>
      <p:pic>
        <p:nvPicPr>
          <p:cNvPr id="28675" name="Picture 6" descr="050610 1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2502"/>
          <a:stretch>
            <a:fillRect/>
          </a:stretch>
        </p:blipFill>
        <p:spPr>
          <a:xfrm>
            <a:off x="76200" y="787400"/>
            <a:ext cx="8991600" cy="599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Bridge 31 saw our first difficult shallows. It took an hour and a half to get through this bridge and it needed our </a:t>
            </a:r>
            <a:r>
              <a:rPr lang="en-GB" sz="2400" dirty="0" err="1"/>
              <a:t>Tirfor</a:t>
            </a:r>
            <a:r>
              <a:rPr lang="en-GB" sz="2400" dirty="0"/>
              <a:t> winch.  </a:t>
            </a:r>
            <a:endParaRPr lang="en-GB" sz="4000" dirty="0"/>
          </a:p>
        </p:txBody>
      </p:sp>
      <p:pic>
        <p:nvPicPr>
          <p:cNvPr id="29699" name="Picture 6" descr="050610 1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152400" y="812800"/>
            <a:ext cx="8839200" cy="589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President tackled the final four </a:t>
            </a:r>
            <a:r>
              <a:rPr lang="en-GB" sz="2400" dirty="0" err="1"/>
              <a:t>Lapworth</a:t>
            </a:r>
            <a:r>
              <a:rPr lang="en-GB" sz="2400" dirty="0"/>
              <a:t> locks alone. Drawing over 3ft President is deep in the water for modern canals.</a:t>
            </a:r>
            <a:endParaRPr lang="en-GB" sz="4000" dirty="0"/>
          </a:p>
        </p:txBody>
      </p:sp>
      <p:pic>
        <p:nvPicPr>
          <p:cNvPr id="30723" name="Picture 6" descr="050610 1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4597"/>
          <a:stretch>
            <a:fillRect/>
          </a:stretch>
        </p:blipFill>
        <p:spPr>
          <a:xfrm>
            <a:off x="152400" y="1066800"/>
            <a:ext cx="8839200" cy="5672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err="1"/>
              <a:t>Braunston</a:t>
            </a:r>
            <a:r>
              <a:rPr lang="en-GB" sz="2400" dirty="0"/>
              <a:t> again, as we overnight with President and Kildare on a run from the Crick Boat Show to the Black Country Museum.</a:t>
            </a:r>
          </a:p>
        </p:txBody>
      </p:sp>
      <p:pic>
        <p:nvPicPr>
          <p:cNvPr id="4099" name="Picture 8" descr="050610 0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r="1389" b="1852"/>
          <a:stretch>
            <a:fillRect/>
          </a:stretch>
        </p:blipFill>
        <p:spPr>
          <a:xfrm>
            <a:off x="152400" y="685800"/>
            <a:ext cx="8839200" cy="6049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Another cow in the cut.</a:t>
            </a:r>
          </a:p>
        </p:txBody>
      </p:sp>
      <p:pic>
        <p:nvPicPr>
          <p:cNvPr id="31747" name="Picture 6" descr="050610 11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 r="313" b="2499"/>
          <a:stretch/>
        </p:blipFill>
        <p:spPr>
          <a:xfrm>
            <a:off x="152400" y="595745"/>
            <a:ext cx="8811491" cy="6109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an attractive end of day lift bridge.</a:t>
            </a:r>
          </a:p>
        </p:txBody>
      </p:sp>
      <p:pic>
        <p:nvPicPr>
          <p:cNvPr id="32771" name="Picture 6" descr="050610 1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943" b="3145"/>
          <a:stretch>
            <a:fillRect/>
          </a:stretch>
        </p:blipFill>
        <p:spPr>
          <a:xfrm>
            <a:off x="152400" y="560388"/>
            <a:ext cx="8839200" cy="614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1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0" y="2743200"/>
            <a:ext cx="2819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As a shallow cutting brings us to</a:t>
            </a:r>
            <a:br>
              <a:rPr lang="en-GB" sz="2400" dirty="0"/>
            </a:br>
            <a:r>
              <a:rPr lang="en-GB" sz="2400" dirty="0"/>
              <a:t>the Wharf Tavern, Hockley Heath, </a:t>
            </a:r>
            <a:br>
              <a:rPr lang="en-GB" sz="2400" dirty="0"/>
            </a:br>
            <a:r>
              <a:rPr lang="en-GB" sz="2400" dirty="0"/>
              <a:t>just in time for</a:t>
            </a:r>
            <a:br>
              <a:rPr lang="en-GB" sz="2400" dirty="0"/>
            </a:br>
            <a:r>
              <a:rPr lang="en-GB" sz="2400" dirty="0"/>
              <a:t>last orders</a:t>
            </a:r>
            <a:br>
              <a:rPr lang="en-GB" sz="2400" dirty="0"/>
            </a:br>
            <a:r>
              <a:rPr lang="en-GB" sz="2400" dirty="0"/>
              <a:t>of pub grub!</a:t>
            </a:r>
          </a:p>
        </p:txBody>
      </p:sp>
      <p:pic>
        <p:nvPicPr>
          <p:cNvPr id="33795" name="Picture 6" descr="050610 1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r="21127"/>
          <a:stretch>
            <a:fillRect/>
          </a:stretch>
        </p:blipFill>
        <p:spPr>
          <a:xfrm>
            <a:off x="152400" y="152400"/>
            <a:ext cx="578485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9" descr="050610 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37038" r="-618" b="14815"/>
          <a:stretch>
            <a:fillRect/>
          </a:stretch>
        </p:blipFill>
        <p:spPr>
          <a:xfrm>
            <a:off x="6096000" y="152400"/>
            <a:ext cx="2895600" cy="242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Early morning by the Wharf Inn on Friday 4</a:t>
            </a:r>
            <a:r>
              <a:rPr lang="en-GB" sz="2400" baseline="30000" dirty="0"/>
              <a:t>th</a:t>
            </a:r>
            <a:r>
              <a:rPr lang="en-GB" sz="2400" dirty="0"/>
              <a:t> June 2010,</a:t>
            </a:r>
            <a:br>
              <a:rPr lang="en-GB" sz="2400" dirty="0"/>
            </a:br>
            <a:r>
              <a:rPr lang="en-GB" sz="2400" dirty="0"/>
              <a:t>at the start of a really tough day of President boating. </a:t>
            </a:r>
          </a:p>
        </p:txBody>
      </p:sp>
      <p:pic>
        <p:nvPicPr>
          <p:cNvPr id="34819" name="Picture 6" descr="050610 1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3"/>
          <a:stretch>
            <a:fillRect/>
          </a:stretch>
        </p:blipFill>
        <p:spPr>
          <a:xfrm>
            <a:off x="152400" y="879475"/>
            <a:ext cx="8839200" cy="581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It may look idyllic but this canal is several inches down and as part of the vast Birmingham level this cannot be easily raised.</a:t>
            </a:r>
            <a:endParaRPr lang="en-GB" sz="4000" dirty="0"/>
          </a:p>
        </p:txBody>
      </p:sp>
      <p:pic>
        <p:nvPicPr>
          <p:cNvPr id="35843" name="Picture 6" descr="050610 1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4610"/>
          <a:stretch>
            <a:fillRect/>
          </a:stretch>
        </p:blipFill>
        <p:spPr>
          <a:xfrm>
            <a:off x="152400" y="762000"/>
            <a:ext cx="8839200" cy="598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so, with the canal significantly shallower than should be, </a:t>
            </a:r>
            <a:br>
              <a:rPr lang="en-GB" sz="2400" dirty="0"/>
            </a:br>
            <a:r>
              <a:rPr lang="en-GB" sz="2400" dirty="0"/>
              <a:t>our </a:t>
            </a:r>
            <a:r>
              <a:rPr lang="en-GB" sz="2400" dirty="0" err="1"/>
              <a:t>Tirfor</a:t>
            </a:r>
            <a:r>
              <a:rPr lang="en-GB" sz="2400" dirty="0"/>
              <a:t> winch gets plenty of use!</a:t>
            </a:r>
          </a:p>
        </p:txBody>
      </p:sp>
      <p:pic>
        <p:nvPicPr>
          <p:cNvPr id="36867" name="Picture 6" descr="050610 1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r="847" b="3015"/>
          <a:stretch>
            <a:fillRect/>
          </a:stretch>
        </p:blipFill>
        <p:spPr>
          <a:xfrm>
            <a:off x="76200" y="762000"/>
            <a:ext cx="89154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1" name="Rectangle 7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After an hour stuck here, British Waterways appeared on the scene saying they were letting as much water as they could out of </a:t>
            </a:r>
            <a:r>
              <a:rPr lang="en-GB" sz="2400" dirty="0" err="1"/>
              <a:t>Earlswood</a:t>
            </a:r>
            <a:r>
              <a:rPr lang="en-GB" sz="2400" dirty="0"/>
              <a:t> and </a:t>
            </a:r>
            <a:r>
              <a:rPr lang="en-GB" sz="2400" dirty="0" err="1"/>
              <a:t>Rotton</a:t>
            </a:r>
            <a:r>
              <a:rPr lang="en-GB" sz="2400" dirty="0"/>
              <a:t> Park reservoirs.</a:t>
            </a:r>
          </a:p>
        </p:txBody>
      </p:sp>
      <p:pic>
        <p:nvPicPr>
          <p:cNvPr id="37891" name="Picture 6" descr="050610 1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8333"/>
          <a:stretch>
            <a:fillRect/>
          </a:stretch>
        </p:blipFill>
        <p:spPr>
          <a:xfrm>
            <a:off x="0" y="0"/>
            <a:ext cx="5486400" cy="325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10" descr="050610 1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084" b="6250"/>
          <a:stretch>
            <a:fillRect/>
          </a:stretch>
        </p:blipFill>
        <p:spPr>
          <a:xfrm>
            <a:off x="0" y="3252788"/>
            <a:ext cx="5486400" cy="360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11" descr="050610 1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5" t="20290" r="22498" b="18840"/>
          <a:stretch>
            <a:fillRect/>
          </a:stretch>
        </p:blipFill>
        <p:spPr>
          <a:xfrm>
            <a:off x="5486400" y="3935413"/>
            <a:ext cx="3657600" cy="2922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This is Shirley Drawbridge which the BW staff have gone on ahead to lift so that we can, as they put it, “power through”.</a:t>
            </a:r>
          </a:p>
        </p:txBody>
      </p:sp>
      <p:pic>
        <p:nvPicPr>
          <p:cNvPr id="38915" name="Picture 8" descr="050610 1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6003"/>
          <a:stretch>
            <a:fillRect/>
          </a:stretch>
        </p:blipFill>
        <p:spPr>
          <a:xfrm>
            <a:off x="152400" y="838200"/>
            <a:ext cx="8839200" cy="586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reality was different as, with the bridge lowered, we winch</a:t>
            </a:r>
            <a:br>
              <a:rPr lang="en-GB" sz="2400" dirty="0"/>
            </a:br>
            <a:r>
              <a:rPr lang="en-GB" sz="2400" dirty="0"/>
              <a:t>and inch the boats along. About 7 hours to do 6 miles so far!</a:t>
            </a:r>
          </a:p>
        </p:txBody>
      </p:sp>
      <p:pic>
        <p:nvPicPr>
          <p:cNvPr id="39939" name="Picture 6" descr="050610 1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r="1389" b="11111"/>
          <a:stretch>
            <a:fillRect/>
          </a:stretch>
        </p:blipFill>
        <p:spPr>
          <a:xfrm>
            <a:off x="76200" y="955675"/>
            <a:ext cx="8991600" cy="582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eventually we made it through and were underway again.</a:t>
            </a:r>
          </a:p>
        </p:txBody>
      </p:sp>
      <p:pic>
        <p:nvPicPr>
          <p:cNvPr id="40963" name="Picture 6" descr="050610 14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r="239" b="4083"/>
          <a:stretch/>
        </p:blipFill>
        <p:spPr>
          <a:xfrm>
            <a:off x="228600" y="623455"/>
            <a:ext cx="8666018" cy="61583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Morning dawns misty over this former FMC depot, the base for many steam </a:t>
            </a:r>
            <a:r>
              <a:rPr lang="en-GB" sz="2400" dirty="0" err="1"/>
              <a:t>narrowboat</a:t>
            </a:r>
            <a:r>
              <a:rPr lang="en-GB" sz="2400" dirty="0"/>
              <a:t> crews. Vulcan was once also a steamer.</a:t>
            </a:r>
            <a:endParaRPr lang="en-GB" sz="4000" dirty="0"/>
          </a:p>
        </p:txBody>
      </p:sp>
      <p:pic>
        <p:nvPicPr>
          <p:cNvPr id="5123" name="Picture 6" descr="050610 0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" b="4373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Bridge 6, at Yardley Wood, another tricky spot.</a:t>
            </a:r>
          </a:p>
        </p:txBody>
      </p:sp>
      <p:pic>
        <p:nvPicPr>
          <p:cNvPr id="41987" name="Picture 6" descr="050610 1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6404"/>
          <a:stretch>
            <a:fillRect/>
          </a:stretch>
        </p:blipFill>
        <p:spPr>
          <a:xfrm>
            <a:off x="152400" y="623888"/>
            <a:ext cx="8839200" cy="608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Rectangle 7"/>
          <p:cNvSpPr>
            <a:spLocks noGrp="1" noChangeArrowheads="1"/>
          </p:cNvSpPr>
          <p:nvPr>
            <p:ph type="title"/>
          </p:nvPr>
        </p:nvSpPr>
        <p:spPr>
          <a:xfrm>
            <a:off x="5029200" y="5486400"/>
            <a:ext cx="4114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we then made</a:t>
            </a:r>
            <a:br>
              <a:rPr lang="en-GB" sz="2400" dirty="0"/>
            </a:br>
            <a:r>
              <a:rPr lang="en-GB" sz="2400" dirty="0"/>
              <a:t>useful progress to</a:t>
            </a:r>
            <a:br>
              <a:rPr lang="en-GB" sz="2400" dirty="0"/>
            </a:br>
            <a:r>
              <a:rPr lang="en-GB" sz="2400" dirty="0"/>
              <a:t> </a:t>
            </a:r>
            <a:r>
              <a:rPr lang="en-GB" sz="2400" dirty="0" err="1"/>
              <a:t>Brandwood</a:t>
            </a:r>
            <a:r>
              <a:rPr lang="en-GB" sz="2400" dirty="0"/>
              <a:t> Tunnel.</a:t>
            </a:r>
          </a:p>
        </p:txBody>
      </p:sp>
      <p:pic>
        <p:nvPicPr>
          <p:cNvPr id="43011" name="Picture 6" descr="050610 1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29200" cy="377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10" descr="050610 1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0"/>
            <a:ext cx="4114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11" descr="050610 1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/>
          <a:stretch>
            <a:fillRect/>
          </a:stretch>
        </p:blipFill>
        <p:spPr>
          <a:xfrm>
            <a:off x="0" y="3724275"/>
            <a:ext cx="5029200" cy="313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Rectangle 7"/>
          <p:cNvSpPr>
            <a:spLocks noGrp="1" noChangeArrowheads="1"/>
          </p:cNvSpPr>
          <p:nvPr>
            <p:ph type="title"/>
          </p:nvPr>
        </p:nvSpPr>
        <p:spPr>
          <a:xfrm>
            <a:off x="3886200" y="0"/>
            <a:ext cx="1143000" cy="3048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Tunnel time</a:t>
            </a:r>
            <a:br>
              <a:rPr lang="en-GB" sz="2400" dirty="0"/>
            </a:br>
            <a:r>
              <a:rPr lang="en-GB" sz="2400" dirty="0"/>
              <a:t>again!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44035" name="Picture 6" descr="050610 1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-314" r="1888"/>
          <a:stretch>
            <a:fillRect/>
          </a:stretch>
        </p:blipFill>
        <p:spPr>
          <a:xfrm>
            <a:off x="228600" y="152400"/>
            <a:ext cx="3657600" cy="2859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10" descr="050610 16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r="2944"/>
          <a:stretch/>
        </p:blipFill>
        <p:spPr>
          <a:xfrm>
            <a:off x="152400" y="3200400"/>
            <a:ext cx="4659297" cy="3479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11" descr="050610 163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r="11759"/>
          <a:stretch/>
        </p:blipFill>
        <p:spPr>
          <a:xfrm>
            <a:off x="5029200" y="177501"/>
            <a:ext cx="3907654" cy="6528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508105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Just the old King’s Norton stop lock to go now before </a:t>
            </a:r>
            <a:br>
              <a:rPr lang="en-GB" sz="2400" dirty="0"/>
            </a:br>
            <a:r>
              <a:rPr lang="en-GB" sz="2400" dirty="0"/>
              <a:t>the junction with the Worcester and Birmingham Canal.</a:t>
            </a:r>
          </a:p>
        </p:txBody>
      </p:sp>
      <p:pic>
        <p:nvPicPr>
          <p:cNvPr id="45059" name="Picture 6" descr="050610 1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7094"/>
          <a:stretch>
            <a:fillRect/>
          </a:stretch>
        </p:blipFill>
        <p:spPr>
          <a:xfrm>
            <a:off x="76200" y="736600"/>
            <a:ext cx="8991600" cy="601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winching was needed to get through here too.</a:t>
            </a:r>
            <a:br>
              <a:rPr lang="en-GB" sz="2400" dirty="0"/>
            </a:br>
            <a:r>
              <a:rPr lang="en-GB" sz="2400" dirty="0"/>
              <a:t>It’s a good job these old narrowboats are so well built! </a:t>
            </a:r>
          </a:p>
        </p:txBody>
      </p:sp>
      <p:pic>
        <p:nvPicPr>
          <p:cNvPr id="46083" name="Picture 6" descr="050610 016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>
            <a:fillRect/>
          </a:stretch>
        </p:blipFill>
        <p:spPr>
          <a:xfrm>
            <a:off x="152400" y="838200"/>
            <a:ext cx="4419600" cy="313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10" descr="050610 167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" b="4402"/>
          <a:stretch>
            <a:fillRect/>
          </a:stretch>
        </p:blipFill>
        <p:spPr>
          <a:xfrm>
            <a:off x="4724400" y="838200"/>
            <a:ext cx="4267200" cy="311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11" descr="050610 16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9" b="8469"/>
          <a:stretch>
            <a:fillRect/>
          </a:stretch>
        </p:blipFill>
        <p:spPr>
          <a:xfrm>
            <a:off x="1524000" y="4038600"/>
            <a:ext cx="54864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 it’s around the turn at King’s Norton Junction.</a:t>
            </a:r>
          </a:p>
        </p:txBody>
      </p:sp>
      <p:pic>
        <p:nvPicPr>
          <p:cNvPr id="47107" name="Picture 6" descr="050610 1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5556"/>
          <a:stretch>
            <a:fillRect/>
          </a:stretch>
        </p:blipFill>
        <p:spPr>
          <a:xfrm>
            <a:off x="152400" y="690563"/>
            <a:ext cx="8839200" cy="6015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Although still dragging the bottom at times, we then make</a:t>
            </a:r>
            <a:br>
              <a:rPr lang="en-GB" sz="2400" dirty="0"/>
            </a:br>
            <a:r>
              <a:rPr lang="en-GB" sz="2400" dirty="0"/>
              <a:t>reasonable progress towards Birmingham.</a:t>
            </a:r>
          </a:p>
        </p:txBody>
      </p:sp>
      <p:pic>
        <p:nvPicPr>
          <p:cNvPr id="48131" name="Picture 6" descr="050610 17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2554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This picture shows the effort that has gone into today’s trip although this particular railway bridge actually went quite well!</a:t>
            </a:r>
          </a:p>
        </p:txBody>
      </p:sp>
      <p:pic>
        <p:nvPicPr>
          <p:cNvPr id="49155" name="Picture 6" descr="050610 1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/>
          <a:stretch>
            <a:fillRect/>
          </a:stretch>
        </p:blipFill>
        <p:spPr>
          <a:xfrm>
            <a:off x="228600" y="785813"/>
            <a:ext cx="8686800" cy="5959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It was this horrendous obstacle that caused the problems.</a:t>
            </a:r>
          </a:p>
        </p:txBody>
      </p:sp>
      <p:pic>
        <p:nvPicPr>
          <p:cNvPr id="50179" name="Picture 6" descr="050610 1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6" b="4782"/>
          <a:stretch>
            <a:fillRect/>
          </a:stretch>
        </p:blipFill>
        <p:spPr>
          <a:xfrm>
            <a:off x="152400" y="609600"/>
            <a:ext cx="88392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2895600"/>
            <a:ext cx="91440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 diversion round a new aqueduct for the Selly Oak relief road</a:t>
            </a:r>
          </a:p>
        </p:txBody>
      </p:sp>
      <p:pic>
        <p:nvPicPr>
          <p:cNvPr id="51203" name="Picture 9" descr="050610 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-546"/>
          <a:stretch>
            <a:fillRect/>
          </a:stretch>
        </p:blipFill>
        <p:spPr>
          <a:xfrm>
            <a:off x="4648200" y="3352800"/>
            <a:ext cx="44958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10" descr="050610 1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-546"/>
          <a:stretch>
            <a:fillRect/>
          </a:stretch>
        </p:blipFill>
        <p:spPr>
          <a:xfrm>
            <a:off x="0" y="3352800"/>
            <a:ext cx="44196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11" descr="050610 17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r="14282" b="17917"/>
          <a:stretch>
            <a:fillRect/>
          </a:stretch>
        </p:blipFill>
        <p:spPr>
          <a:xfrm>
            <a:off x="4648200" y="0"/>
            <a:ext cx="4495800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12" descr="050610 17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935" r="5000" b="-926"/>
          <a:stretch>
            <a:fillRect/>
          </a:stretch>
        </p:blipFill>
        <p:spPr>
          <a:xfrm>
            <a:off x="0" y="0"/>
            <a:ext cx="4419600" cy="284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-27710"/>
            <a:ext cx="8915400" cy="865909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As off we set, with Alan and Chris on Kildare, passing the Bywater hotel boat pair again, this time with customers.</a:t>
            </a:r>
          </a:p>
        </p:txBody>
      </p:sp>
      <p:pic>
        <p:nvPicPr>
          <p:cNvPr id="6147" name="Picture 6" descr="050610 0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2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9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67200" cy="3048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Darkness was falling for the last couple of miles into Birmingham city centre.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Today’s 15 lock free miles</a:t>
            </a:r>
            <a:br>
              <a:rPr lang="en-GB" sz="2400" dirty="0"/>
            </a:br>
            <a:r>
              <a:rPr lang="en-GB" sz="2400" dirty="0"/>
              <a:t>have taken 13 hours!</a:t>
            </a:r>
          </a:p>
        </p:txBody>
      </p:sp>
      <p:pic>
        <p:nvPicPr>
          <p:cNvPr id="52227" name="Picture 6" descr="050610 1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r="1695"/>
          <a:stretch>
            <a:fillRect/>
          </a:stretch>
        </p:blipFill>
        <p:spPr>
          <a:xfrm>
            <a:off x="4572000" y="152400"/>
            <a:ext cx="4419600" cy="318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10" descr="050610 18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5052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11" descr="050610 18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/>
          <a:stretch>
            <a:fillRect/>
          </a:stretch>
        </p:blipFill>
        <p:spPr>
          <a:xfrm>
            <a:off x="4572000" y="3505200"/>
            <a:ext cx="4419600" cy="3216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the following day, as we prepare for departure back to the</a:t>
            </a:r>
            <a:br>
              <a:rPr lang="en-GB" sz="2400" dirty="0"/>
            </a:br>
            <a:r>
              <a:rPr lang="en-GB" sz="2400" dirty="0"/>
              <a:t>Black Country Museum, was much easier.</a:t>
            </a:r>
            <a:endParaRPr lang="en-GB" sz="4000" dirty="0"/>
          </a:p>
        </p:txBody>
      </p:sp>
      <p:pic>
        <p:nvPicPr>
          <p:cNvPr id="53251" name="Picture 6" descr="050610 1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 b="6119"/>
          <a:stretch>
            <a:fillRect/>
          </a:stretch>
        </p:blipFill>
        <p:spPr>
          <a:xfrm>
            <a:off x="152400" y="762000"/>
            <a:ext cx="8839200" cy="597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begins by passing Worcester Bar, the famed transhipment</a:t>
            </a:r>
            <a:br>
              <a:rPr lang="en-GB" sz="2400" dirty="0"/>
            </a:br>
            <a:r>
              <a:rPr lang="en-GB" sz="2400" dirty="0"/>
              <a:t>point of old, now stern moorings in Gas Street Basin.</a:t>
            </a:r>
          </a:p>
        </p:txBody>
      </p:sp>
      <p:pic>
        <p:nvPicPr>
          <p:cNvPr id="54275" name="Picture 6" descr="050610 19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r="862" b="5043"/>
          <a:stretch>
            <a:fillRect/>
          </a:stretch>
        </p:blipFill>
        <p:spPr>
          <a:xfrm>
            <a:off x="152400" y="762000"/>
            <a:ext cx="8763000" cy="598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4958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Worcester Bar also marks the start of the BCN, the waters of the one time Birmingham Canal Navigation Company. Originally a 160 mile network but now down to 100.</a:t>
            </a:r>
          </a:p>
        </p:txBody>
      </p:sp>
      <p:pic>
        <p:nvPicPr>
          <p:cNvPr id="55299" name="Picture 6" descr="050610 1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409950"/>
            <a:ext cx="4419600" cy="331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10" descr="050610 19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r="810"/>
          <a:stretch>
            <a:fillRect/>
          </a:stretch>
        </p:blipFill>
        <p:spPr>
          <a:xfrm>
            <a:off x="4724400" y="152400"/>
            <a:ext cx="4267200" cy="2728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11" descr="050610 19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>
          <a:xfrm>
            <a:off x="4724400" y="3124200"/>
            <a:ext cx="4267200" cy="360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other side is a real contrast – a totally rebuilt Birmingham! </a:t>
            </a:r>
            <a:endParaRPr lang="en-GB" sz="4000" dirty="0"/>
          </a:p>
        </p:txBody>
      </p:sp>
      <p:pic>
        <p:nvPicPr>
          <p:cNvPr id="56323" name="Picture 6" descr="050610 19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>
            <a:fillRect/>
          </a:stretch>
        </p:blipFill>
        <p:spPr>
          <a:xfrm>
            <a:off x="152400" y="566738"/>
            <a:ext cx="8839200" cy="6138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St. Vincent St. bridge by the </a:t>
            </a:r>
            <a:r>
              <a:rPr lang="en-GB" sz="2400" dirty="0" err="1"/>
              <a:t>Oozell</a:t>
            </a:r>
            <a:r>
              <a:rPr lang="en-GB" sz="2400" dirty="0"/>
              <a:t> Street loop, </a:t>
            </a:r>
            <a:br>
              <a:rPr lang="en-GB" sz="2400" dirty="0"/>
            </a:br>
            <a:r>
              <a:rPr lang="en-GB" sz="2400" dirty="0"/>
              <a:t>the end of the current redevelopment. </a:t>
            </a:r>
          </a:p>
        </p:txBody>
      </p:sp>
      <p:pic>
        <p:nvPicPr>
          <p:cNvPr id="57347" name="Picture 8" descr="050610 2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 b="3955"/>
          <a:stretch>
            <a:fillRect/>
          </a:stretch>
        </p:blipFill>
        <p:spPr>
          <a:xfrm>
            <a:off x="152400" y="762000"/>
            <a:ext cx="8839200" cy="600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Some canal side factories still hang on but their days by Telford’s wide, double </a:t>
            </a:r>
            <a:r>
              <a:rPr lang="en-GB" sz="2400" dirty="0" err="1"/>
              <a:t>towpathed</a:t>
            </a:r>
            <a:r>
              <a:rPr lang="en-GB" sz="2400" dirty="0"/>
              <a:t>, New Main Line, are surely numbered.</a:t>
            </a:r>
          </a:p>
        </p:txBody>
      </p:sp>
      <p:pic>
        <p:nvPicPr>
          <p:cNvPr id="58371" name="Picture 6" descr="050610 2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r="862" b="2299"/>
          <a:stretch>
            <a:fillRect/>
          </a:stretch>
        </p:blipFill>
        <p:spPr>
          <a:xfrm>
            <a:off x="152400" y="762000"/>
            <a:ext cx="8763000" cy="5956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This is a former toll island, once graced by a hexagonal toll house.</a:t>
            </a:r>
            <a:endParaRPr lang="en-GB" sz="4000" dirty="0"/>
          </a:p>
        </p:txBody>
      </p:sp>
      <p:pic>
        <p:nvPicPr>
          <p:cNvPr id="59395" name="Picture 6" descr="050610 2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92" r="-218" b="6172"/>
          <a:stretch>
            <a:fillRect/>
          </a:stretch>
        </p:blipFill>
        <p:spPr>
          <a:xfrm>
            <a:off x="152400" y="550863"/>
            <a:ext cx="8858250" cy="6154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We turn off the 453ft. level here, Smethwick Junction,</a:t>
            </a:r>
            <a:br>
              <a:rPr lang="en-GB" sz="2400" dirty="0"/>
            </a:br>
            <a:r>
              <a:rPr lang="en-GB" sz="2400" dirty="0"/>
              <a:t>to climb the three locks to the 473ft. Wolverhampton level.</a:t>
            </a:r>
          </a:p>
        </p:txBody>
      </p:sp>
      <p:pic>
        <p:nvPicPr>
          <p:cNvPr id="60419" name="Picture 8" descr="050610 2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2299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Tidy butty work from Kildare on this once busy</a:t>
            </a:r>
            <a:br>
              <a:rPr lang="en-GB" sz="2400" dirty="0"/>
            </a:br>
            <a:r>
              <a:rPr lang="en-GB" sz="2400" dirty="0"/>
              <a:t>and at one time duplicated flight of locks.</a:t>
            </a:r>
          </a:p>
        </p:txBody>
      </p:sp>
      <p:pic>
        <p:nvPicPr>
          <p:cNvPr id="61443" name="Picture 6" descr="050610 2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r="-18" b="6641"/>
          <a:stretch>
            <a:fillRect/>
          </a:stretch>
        </p:blipFill>
        <p:spPr>
          <a:xfrm>
            <a:off x="152400" y="754063"/>
            <a:ext cx="8840788" cy="599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As we retrace our steps down the shared section of Grand Union and Oxford Canal towards </a:t>
            </a:r>
            <a:r>
              <a:rPr lang="en-GB" sz="2400" dirty="0" err="1"/>
              <a:t>Napton</a:t>
            </a:r>
            <a:r>
              <a:rPr lang="en-GB" sz="2400" dirty="0"/>
              <a:t> Junction.</a:t>
            </a:r>
            <a:endParaRPr lang="en-GB" sz="4000" dirty="0"/>
          </a:p>
        </p:txBody>
      </p:sp>
      <p:pic>
        <p:nvPicPr>
          <p:cNvPr id="7171" name="Picture 6" descr="050610 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6705"/>
          <a:stretch>
            <a:fillRect/>
          </a:stretch>
        </p:blipFill>
        <p:spPr>
          <a:xfrm>
            <a:off x="152400" y="8382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00" y="3352800"/>
            <a:ext cx="4114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Engine Arm, the feeder from </a:t>
            </a:r>
            <a:r>
              <a:rPr lang="en-GB" sz="2400" dirty="0" err="1"/>
              <a:t>Rotton</a:t>
            </a:r>
            <a:r>
              <a:rPr lang="en-GB" sz="2400" dirty="0"/>
              <a:t> Park reservoir, which comes in above Smethwick top lock on an attractive aqueduct of 1825.</a:t>
            </a:r>
            <a:endParaRPr lang="en-GB" dirty="0"/>
          </a:p>
        </p:txBody>
      </p:sp>
      <p:pic>
        <p:nvPicPr>
          <p:cNvPr id="62467" name="Picture 6" descr="050610 2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-874"/>
          <a:stretch>
            <a:fillRect/>
          </a:stretch>
        </p:blipFill>
        <p:spPr>
          <a:xfrm>
            <a:off x="0" y="0"/>
            <a:ext cx="45720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9" descr="050610 23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9" name="Picture 12" descr="050610 22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572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Drivers will be familiar with this spot, the sharp bend on the M5 by junction 1 as the motorway picks up the line of the canal.</a:t>
            </a:r>
            <a:endParaRPr lang="en-GB" sz="4000" dirty="0"/>
          </a:p>
        </p:txBody>
      </p:sp>
      <p:pic>
        <p:nvPicPr>
          <p:cNvPr id="63491" name="Picture 6" descr="050610 2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152400" y="838200"/>
            <a:ext cx="8839200" cy="589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9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4191000" y="0"/>
            <a:ext cx="1295400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M5 follows the canal for over a mile.</a:t>
            </a:r>
          </a:p>
        </p:txBody>
      </p:sp>
      <p:pic>
        <p:nvPicPr>
          <p:cNvPr id="64515" name="Picture 8" descr="050610 24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91000" cy="314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9" descr="050610 23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/>
          <a:stretch>
            <a:fillRect/>
          </a:stretch>
        </p:blipFill>
        <p:spPr>
          <a:xfrm>
            <a:off x="5486400" y="0"/>
            <a:ext cx="3657600" cy="314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10" descr="050610 2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8006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8" name="Picture 13" descr="050610 24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r="12727"/>
          <a:stretch>
            <a:fillRect/>
          </a:stretch>
        </p:blipFill>
        <p:spPr>
          <a:xfrm>
            <a:off x="4953000" y="3278188"/>
            <a:ext cx="4191000" cy="357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In amongst all of this is low Anchor Bridge, quite a contrast!</a:t>
            </a:r>
          </a:p>
        </p:txBody>
      </p:sp>
      <p:pic>
        <p:nvPicPr>
          <p:cNvPr id="65539" name="Picture 6" descr="050610 2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/>
          <a:stretch>
            <a:fillRect/>
          </a:stretch>
        </p:blipFill>
        <p:spPr>
          <a:xfrm>
            <a:off x="152400" y="533400"/>
            <a:ext cx="8839200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Another crossing of the 453ft. Birmingham level now by </a:t>
            </a:r>
            <a:r>
              <a:rPr lang="en-GB" sz="2400" dirty="0" err="1"/>
              <a:t>Netherton</a:t>
            </a:r>
            <a:r>
              <a:rPr lang="en-GB" sz="2400" dirty="0"/>
              <a:t> Tunnel, over 2 miles long and once gas lit, a marvel in its day! </a:t>
            </a:r>
            <a:endParaRPr lang="en-GB" sz="4000" dirty="0"/>
          </a:p>
        </p:txBody>
      </p:sp>
      <p:pic>
        <p:nvPicPr>
          <p:cNvPr id="66563" name="Picture 6" descr="050610 25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We reach Dudley with another tunnel ahead and breast up to assist our reverse under the bridges and into the Museum Arm. </a:t>
            </a:r>
          </a:p>
        </p:txBody>
      </p:sp>
      <p:pic>
        <p:nvPicPr>
          <p:cNvPr id="70659" name="Picture 6" descr="050610 26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/>
          <a:stretch>
            <a:fillRect/>
          </a:stretch>
        </p:blipFill>
        <p:spPr>
          <a:xfrm>
            <a:off x="152400" y="914400"/>
            <a:ext cx="8839200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With a view of the Black Country Museum Boat Dock</a:t>
            </a:r>
            <a:br>
              <a:rPr lang="en-GB" sz="2400" dirty="0"/>
            </a:br>
            <a:r>
              <a:rPr lang="en-GB" sz="2400" dirty="0"/>
              <a:t>from the stern of Kildare as we reverse into the arm.</a:t>
            </a:r>
            <a:endParaRPr lang="en-GB" sz="4000" dirty="0"/>
          </a:p>
        </p:txBody>
      </p:sp>
      <p:pic>
        <p:nvPicPr>
          <p:cNvPr id="71683" name="Picture 6" descr="050610 2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r="1389" b="5971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</a:t>
            </a:r>
            <a:r>
              <a:rPr lang="en-GB" sz="2400"/>
              <a:t>close yet another </a:t>
            </a:r>
            <a:r>
              <a:rPr lang="en-GB" sz="2400" dirty="0"/>
              <a:t>amazing journey. </a:t>
            </a:r>
          </a:p>
        </p:txBody>
      </p:sp>
      <p:pic>
        <p:nvPicPr>
          <p:cNvPr id="72707" name="Picture 6" descr="050610 2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9259"/>
          <a:stretch>
            <a:fillRect/>
          </a:stretch>
        </p:blipFill>
        <p:spPr>
          <a:xfrm>
            <a:off x="76200" y="838200"/>
            <a:ext cx="89916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371600"/>
          </a:xfrm>
        </p:spPr>
        <p:txBody>
          <a:bodyPr/>
          <a:lstStyle/>
          <a:p>
            <a:r>
              <a:rPr lang="en-US" dirty="0"/>
              <a:t>End of Chapter 3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189109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One tends to get used to the admiring glances and all the photos but President and Kildare are indeed an impressive sight.</a:t>
            </a:r>
            <a:endParaRPr lang="en-GB" sz="4000" dirty="0"/>
          </a:p>
        </p:txBody>
      </p:sp>
      <p:pic>
        <p:nvPicPr>
          <p:cNvPr id="8195" name="Picture 6" descr="050610 0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/>
          <p:cNvSpPr>
            <a:spLocks noGrp="1" noChangeArrowheads="1"/>
          </p:cNvSpPr>
          <p:nvPr>
            <p:ph type="title"/>
          </p:nvPr>
        </p:nvSpPr>
        <p:spPr>
          <a:xfrm>
            <a:off x="7467600" y="381000"/>
            <a:ext cx="16764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Whilst down in the engine room Malcolm is shovelling away.</a:t>
            </a:r>
          </a:p>
        </p:txBody>
      </p:sp>
      <p:pic>
        <p:nvPicPr>
          <p:cNvPr id="9219" name="Picture 6" descr="050610 0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4166"/>
          <a:stretch>
            <a:fillRect/>
          </a:stretch>
        </p:blipFill>
        <p:spPr>
          <a:xfrm>
            <a:off x="152400" y="152400"/>
            <a:ext cx="7315200" cy="658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there is steam to spare as we take the tight Wigram’s Turn that takes the Grand Union towards Warwick and Birmingham. </a:t>
            </a:r>
          </a:p>
        </p:txBody>
      </p:sp>
      <p:pic>
        <p:nvPicPr>
          <p:cNvPr id="10243" name="Picture 6" descr="050610 03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2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4425</TotalTime>
  <Words>1263</Words>
  <Application>Microsoft Office PowerPoint</Application>
  <PresentationFormat>On-screen Show (4:3)</PresentationFormat>
  <Paragraphs>72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Tahoma</vt:lpstr>
      <vt:lpstr>Wingdings</vt:lpstr>
      <vt:lpstr>Textured</vt:lpstr>
      <vt:lpstr>Exploring Britain   Boating   Part 3</vt:lpstr>
      <vt:lpstr>PowerPoint Presentation</vt:lpstr>
      <vt:lpstr>Braunston again, as we overnight with President and Kildare on a run from the Crick Boat Show to the Black Country Museum.</vt:lpstr>
      <vt:lpstr>Morning dawns misty over this former FMC depot, the base for many steam narrowboat crews. Vulcan was once also a steamer.</vt:lpstr>
      <vt:lpstr>As off we set, with Alan and Chris on Kildare, passing the Bywater hotel boat pair again, this time with customers.</vt:lpstr>
      <vt:lpstr>As we retrace our steps down the shared section of Grand Union and Oxford Canal towards Napton Junction.</vt:lpstr>
      <vt:lpstr>One tends to get used to the admiring glances and all the photos but President and Kildare are indeed an impressive sight.</vt:lpstr>
      <vt:lpstr>Whilst down in the engine room Malcolm is shovelling away.</vt:lpstr>
      <vt:lpstr>And there is steam to spare as we take the tight Wigram’s Turn that takes the Grand Union towards Warwick and Birmingham. </vt:lpstr>
      <vt:lpstr>This section was modernised in the 1930’s with faster filling locks that were doubled in width. This is Stockton flight.</vt:lpstr>
      <vt:lpstr>Which has a well known canalside pub at the bottom.</vt:lpstr>
      <vt:lpstr>Leaving Bascot staircase now, where the tall bottom gate of the top lock becomes the top gate of the lock below. </vt:lpstr>
      <vt:lpstr>And a lock side break for the crew on this warm day.</vt:lpstr>
      <vt:lpstr>Locks are widely spaced now and President’s bike comes in handy for the lockwheeler.</vt:lpstr>
      <vt:lpstr>Cows in the cut!</vt:lpstr>
      <vt:lpstr>And baby birds in the cut in Leamington Spa.  ……………It’s that time of year!</vt:lpstr>
      <vt:lpstr>And a great welcome and a perfect overnight mooring by Cape Locks in Warwick.</vt:lpstr>
      <vt:lpstr>Breakfast at The Cape as another lovely day unfolds.  Today is to be a 40 lock day. </vt:lpstr>
      <vt:lpstr>And begins with the 21 locks of the Hatton flight.</vt:lpstr>
      <vt:lpstr>Mostly we have the canal to ourselves.</vt:lpstr>
      <vt:lpstr>But occasionally do pass in an intervening pound.</vt:lpstr>
      <vt:lpstr>At the top is Hatton yard which has the British Waterways Ford Thames van on display outside.</vt:lpstr>
      <vt:lpstr>Shrewley Tunnel next, where the last bit of the horse path over the hill has a tunnel of its own.</vt:lpstr>
      <vt:lpstr>Then came tricky Kingswood Junction. Normally President heads straight on here, keeping to the deeper water Grand Union route.</vt:lpstr>
      <vt:lpstr>But with a pumping station out of action, British Waterways suggest we take the Northern Stratford Canal instead.</vt:lpstr>
      <vt:lpstr>Narrow locks now as Kildare is bow hauled through Lapworth, appropriate propulsion for a 1913 horse boat!</vt:lpstr>
      <vt:lpstr>Slowly but surely we ascend the flight. Kildare has crew quarters, neatly fitted out with bunk beds and kitchen equipment.</vt:lpstr>
      <vt:lpstr>Bridge 31 saw our first difficult shallows. It took an hour and a half to get through this bridge and it needed our Tirfor winch.  </vt:lpstr>
      <vt:lpstr>President tackled the final four Lapworth locks alone. Drawing over 3ft President is deep in the water for modern canals.</vt:lpstr>
      <vt:lpstr>Another cow in the cut.</vt:lpstr>
      <vt:lpstr>And an attractive end of day lift bridge.</vt:lpstr>
      <vt:lpstr>As a shallow cutting brings us to the Wharf Tavern, Hockley Heath,  just in time for last orders of pub grub!</vt:lpstr>
      <vt:lpstr>Early morning by the Wharf Inn on Friday 4th June 2010, at the start of a really tough day of President boating. </vt:lpstr>
      <vt:lpstr>It may look idyllic but this canal is several inches down and as part of the vast Birmingham level this cannot be easily raised.</vt:lpstr>
      <vt:lpstr>And so, with the canal significantly shallower than should be,  our Tirfor winch gets plenty of use!</vt:lpstr>
      <vt:lpstr>After an hour stuck here, British Waterways appeared on the scene saying they were letting as much water as they could out of Earlswood and Rotton Park reservoirs.</vt:lpstr>
      <vt:lpstr>This is Shirley Drawbridge which the BW staff have gone on ahead to lift so that we can, as they put it, “power through”.</vt:lpstr>
      <vt:lpstr>But reality was different as, with the bridge lowered, we winch and inch the boats along. About 7 hours to do 6 miles so far!</vt:lpstr>
      <vt:lpstr>But eventually we made it through and were underway again.</vt:lpstr>
      <vt:lpstr>Bridge 6, at Yardley Wood, another tricky spot.</vt:lpstr>
      <vt:lpstr>But we then made useful progress to  Brandwood Tunnel.</vt:lpstr>
      <vt:lpstr>Tunnel time again!  </vt:lpstr>
      <vt:lpstr>Just the old King’s Norton stop lock to go now before  the junction with the Worcester and Birmingham Canal.</vt:lpstr>
      <vt:lpstr>But winching was needed to get through here too. It’s a good job these old narrowboats are so well built! </vt:lpstr>
      <vt:lpstr>Then it’s around the turn at King’s Norton Junction.</vt:lpstr>
      <vt:lpstr>Although still dragging the bottom at times, we then make reasonable progress towards Birmingham.</vt:lpstr>
      <vt:lpstr>This picture shows the effort that has gone into today’s trip although this particular railway bridge actually went quite well!</vt:lpstr>
      <vt:lpstr>It was this horrendous obstacle that caused the problems.</vt:lpstr>
      <vt:lpstr>A diversion round a new aqueduct for the Selly Oak relief road</vt:lpstr>
      <vt:lpstr>Darkness was falling for the last couple of miles into Birmingham city centre.  Today’s 15 lock free miles have taken 13 hours!</vt:lpstr>
      <vt:lpstr>But the following day, as we prepare for departure back to the Black Country Museum, was much easier.</vt:lpstr>
      <vt:lpstr>And begins by passing Worcester Bar, the famed transhipment point of old, now stern moorings in Gas Street Basin.</vt:lpstr>
      <vt:lpstr>The Worcester Bar also marks the start of the BCN, the waters of the one time Birmingham Canal Navigation Company. Originally a 160 mile network but now down to 100.</vt:lpstr>
      <vt:lpstr>The other side is a real contrast – a totally rebuilt Birmingham! </vt:lpstr>
      <vt:lpstr>St. Vincent St. bridge by the Oozell Street loop,  the end of the current redevelopment. </vt:lpstr>
      <vt:lpstr>Some canal side factories still hang on but their days by Telford’s wide, double towpathed, New Main Line, are surely numbered.</vt:lpstr>
      <vt:lpstr>This is a former toll island, once graced by a hexagonal toll house.</vt:lpstr>
      <vt:lpstr>We turn off the 453ft. level here, Smethwick Junction, to climb the three locks to the 473ft. Wolverhampton level.</vt:lpstr>
      <vt:lpstr>Tidy butty work from Kildare on this once busy and at one time duplicated flight of locks.</vt:lpstr>
      <vt:lpstr>The Engine Arm, the feeder from Rotton Park reservoir, which comes in above Smethwick top lock on an attractive aqueduct of 1825.</vt:lpstr>
      <vt:lpstr>Drivers will be familiar with this spot, the sharp bend on the M5 by junction 1 as the motorway picks up the line of the canal.</vt:lpstr>
      <vt:lpstr>The M5 follows the canal for over a mile.</vt:lpstr>
      <vt:lpstr>In amongst all of this is low Anchor Bridge, quite a contrast!</vt:lpstr>
      <vt:lpstr>Another crossing of the 453ft. Birmingham level now by Netherton Tunnel, over 2 miles long and once gas lit, a marvel in its day! </vt:lpstr>
      <vt:lpstr>We reach Dudley with another tunnel ahead and breast up to assist our reverse under the bridges and into the Museum Arm. </vt:lpstr>
      <vt:lpstr>With a view of the Black Country Museum Boat Dock from the stern of Kildare as we reverse into the arm.</vt:lpstr>
      <vt:lpstr>And close yet another amazing journey. </vt:lpstr>
      <vt:lpstr>End of Chapter 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 Goldrick</cp:lastModifiedBy>
  <cp:revision>80</cp:revision>
  <cp:lastPrinted>1601-01-01T00:00:00Z</cp:lastPrinted>
  <dcterms:created xsi:type="dcterms:W3CDTF">1601-01-01T00:00:00Z</dcterms:created>
  <dcterms:modified xsi:type="dcterms:W3CDTF">2022-12-16T16:16:55Z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